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embeddings/oleObject1.bin" ContentType="application/vnd.openxmlformats-officedocument.oleObject"/>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8"/>
  </p:notesMasterIdLst>
  <p:handoutMasterIdLst>
    <p:handoutMasterId r:id="rId49"/>
  </p:handoutMasterIdLst>
  <p:sldIdLst>
    <p:sldId id="309" r:id="rId2"/>
    <p:sldId id="471" r:id="rId3"/>
    <p:sldId id="472" r:id="rId4"/>
    <p:sldId id="473" r:id="rId5"/>
    <p:sldId id="474" r:id="rId6"/>
    <p:sldId id="475" r:id="rId7"/>
    <p:sldId id="476" r:id="rId8"/>
    <p:sldId id="477" r:id="rId9"/>
    <p:sldId id="478" r:id="rId10"/>
    <p:sldId id="479" r:id="rId11"/>
    <p:sldId id="480" r:id="rId12"/>
    <p:sldId id="482" r:id="rId13"/>
    <p:sldId id="483" r:id="rId14"/>
    <p:sldId id="484" r:id="rId15"/>
    <p:sldId id="485" r:id="rId16"/>
    <p:sldId id="486" r:id="rId17"/>
    <p:sldId id="487" r:id="rId18"/>
    <p:sldId id="488" r:id="rId19"/>
    <p:sldId id="489" r:id="rId20"/>
    <p:sldId id="490" r:id="rId21"/>
    <p:sldId id="491" r:id="rId22"/>
    <p:sldId id="492" r:id="rId23"/>
    <p:sldId id="493" r:id="rId24"/>
    <p:sldId id="494" r:id="rId25"/>
    <p:sldId id="495" r:id="rId26"/>
    <p:sldId id="496" r:id="rId27"/>
    <p:sldId id="533" r:id="rId28"/>
    <p:sldId id="498" r:id="rId29"/>
    <p:sldId id="499" r:id="rId30"/>
    <p:sldId id="500" r:id="rId31"/>
    <p:sldId id="501" r:id="rId32"/>
    <p:sldId id="502" r:id="rId33"/>
    <p:sldId id="503" r:id="rId34"/>
    <p:sldId id="504" r:id="rId35"/>
    <p:sldId id="505" r:id="rId36"/>
    <p:sldId id="506" r:id="rId37"/>
    <p:sldId id="507" r:id="rId38"/>
    <p:sldId id="508" r:id="rId39"/>
    <p:sldId id="509" r:id="rId40"/>
    <p:sldId id="510" r:id="rId41"/>
    <p:sldId id="511" r:id="rId42"/>
    <p:sldId id="512" r:id="rId43"/>
    <p:sldId id="513" r:id="rId44"/>
    <p:sldId id="514" r:id="rId45"/>
    <p:sldId id="529" r:id="rId46"/>
    <p:sldId id="531" r:id="rId47"/>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0" userDrawn="1">
          <p15:clr>
            <a:srgbClr val="A4A3A4"/>
          </p15:clr>
        </p15:guide>
        <p15:guide id="2" pos="2904" userDrawn="1">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FCEBCC"/>
    <a:srgbClr val="FFFF66"/>
    <a:srgbClr val="FF6600"/>
    <a:srgbClr val="9900CC"/>
    <a:srgbClr val="FF00FF"/>
    <a:srgbClr val="CCECFF"/>
    <a:srgbClr val="FFFFCC"/>
    <a:srgbClr val="0066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648" autoAdjust="0"/>
  </p:normalViewPr>
  <p:slideViewPr>
    <p:cSldViewPr snapToGrid="0">
      <p:cViewPr varScale="1">
        <p:scale>
          <a:sx n="61" d="100"/>
          <a:sy n="61" d="100"/>
        </p:scale>
        <p:origin x="-1984" y="-104"/>
      </p:cViewPr>
      <p:guideLst>
        <p:guide orient="horz" pos="720"/>
        <p:guide pos="29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92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a:t>
            </a:r>
            <a:r>
              <a:rPr lang="en-US" dirty="0" smtClean="0"/>
              <a:t>unit gives a brief overview of seismic data </a:t>
            </a:r>
            <a:r>
              <a:rPr lang="en-US" dirty="0" smtClean="0"/>
              <a:t>acquisition</a:t>
            </a:r>
            <a:r>
              <a:rPr lang="en-US" baseline="0" dirty="0" smtClean="0"/>
              <a:t>. For </a:t>
            </a:r>
            <a:r>
              <a:rPr lang="en-US" baseline="0" dirty="0" smtClean="0"/>
              <a:t>those specializing in seismic acquisition, there are week long courses on details we can’t even mention in this </a:t>
            </a:r>
            <a:r>
              <a:rPr lang="en-US" baseline="0" dirty="0" smtClean="0"/>
              <a:t>course. Surveys </a:t>
            </a:r>
            <a:r>
              <a:rPr lang="en-US" baseline="0" dirty="0" smtClean="0"/>
              <a:t>are expensive and </a:t>
            </a:r>
            <a:r>
              <a:rPr lang="en-US" baseline="0" dirty="0" smtClean="0"/>
              <a:t>critical - </a:t>
            </a:r>
            <a:r>
              <a:rPr lang="en-US" baseline="0" dirty="0" smtClean="0"/>
              <a:t>a lot of science goes into survey design and acquisition. </a:t>
            </a:r>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For </a:t>
            </a:r>
            <a:r>
              <a:rPr lang="en-US" altLang="en-US" dirty="0" smtClean="0"/>
              <a:t>marine surveys, all data are acquired using air gun arrays as the energy </a:t>
            </a:r>
            <a:r>
              <a:rPr lang="en-US" altLang="en-US" dirty="0" smtClean="0"/>
              <a:t>source.</a:t>
            </a:r>
            <a:r>
              <a:rPr lang="en-US" altLang="en-US" baseline="0" dirty="0" smtClean="0"/>
              <a:t> </a:t>
            </a:r>
            <a:r>
              <a:rPr lang="en-US" altLang="en-US" dirty="0" smtClean="0"/>
              <a:t>Air </a:t>
            </a:r>
            <a:r>
              <a:rPr lang="en-US" altLang="en-US" dirty="0" smtClean="0"/>
              <a:t>guns use compressed air in a cylinder with a </a:t>
            </a:r>
            <a:r>
              <a:rPr lang="en-US" altLang="en-US" dirty="0" smtClean="0"/>
              <a:t>piston.</a:t>
            </a:r>
            <a:r>
              <a:rPr lang="en-US" altLang="en-US" baseline="0" dirty="0" smtClean="0"/>
              <a:t> </a:t>
            </a:r>
            <a:r>
              <a:rPr lang="en-US" altLang="en-US" dirty="0" smtClean="0"/>
              <a:t>Air</a:t>
            </a:r>
            <a:r>
              <a:rPr lang="en-US" altLang="en-US" baseline="0" dirty="0" smtClean="0"/>
              <a:t> </a:t>
            </a:r>
            <a:r>
              <a:rPr lang="en-US" altLang="en-US" baseline="0" dirty="0" smtClean="0"/>
              <a:t>pressure builds up while a vent is </a:t>
            </a:r>
            <a:r>
              <a:rPr lang="en-US" altLang="en-US" baseline="0" dirty="0" smtClean="0"/>
              <a:t>closed. The </a:t>
            </a:r>
            <a:r>
              <a:rPr lang="en-US" altLang="en-US" baseline="0" dirty="0" smtClean="0"/>
              <a:t>gun is “fired” by opening the value at a set time </a:t>
            </a:r>
            <a:r>
              <a:rPr lang="en-US" altLang="en-US" baseline="0" dirty="0" smtClean="0"/>
              <a:t>interval. The </a:t>
            </a:r>
            <a:r>
              <a:rPr lang="en-US" altLang="en-US" baseline="0" dirty="0" smtClean="0"/>
              <a:t>released air forms a bubble in the </a:t>
            </a:r>
            <a:r>
              <a:rPr lang="en-US" altLang="en-US" baseline="0" dirty="0" smtClean="0"/>
              <a:t>seawater. Water </a:t>
            </a:r>
            <a:r>
              <a:rPr lang="en-US" altLang="en-US" baseline="0" dirty="0" smtClean="0"/>
              <a:t>pressure causes the bubble to </a:t>
            </a:r>
            <a:r>
              <a:rPr lang="en-US" altLang="en-US" baseline="0" dirty="0" smtClean="0"/>
              <a:t>implode. This </a:t>
            </a:r>
            <a:r>
              <a:rPr lang="en-US" altLang="en-US" baseline="0" dirty="0" smtClean="0"/>
              <a:t>implosion causes a pressure wave (think of a balloon popping and making a loud pop)</a:t>
            </a:r>
            <a:r>
              <a:rPr lang="en-US" altLang="en-US" baseline="0" dirty="0" smtClean="0"/>
              <a:t>. The </a:t>
            </a:r>
            <a:r>
              <a:rPr lang="en-US" altLang="en-US" baseline="0" dirty="0" smtClean="0"/>
              <a:t>photo shows part of an air gun array – note the two cylinders with wires coming out at the bottom of the heavy chains.</a:t>
            </a:r>
          </a:p>
          <a:p>
            <a:endParaRPr lang="en-US" altLang="en-US" dirty="0" smtClean="0"/>
          </a:p>
        </p:txBody>
      </p:sp>
    </p:spTree>
    <p:extLst>
      <p:ext uri="{BB962C8B-B14F-4D97-AF65-F5344CB8AC3E}">
        <p14:creationId xmlns:p14="http://schemas.microsoft.com/office/powerpoint/2010/main" val="2921199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In </a:t>
            </a:r>
            <a:r>
              <a:rPr lang="en-US" altLang="en-US" dirty="0" smtClean="0"/>
              <a:t>this photo, </a:t>
            </a:r>
            <a:r>
              <a:rPr lang="en-US" altLang="en-US" dirty="0" smtClean="0"/>
              <a:t>Array </a:t>
            </a:r>
            <a:r>
              <a:rPr lang="en-US" altLang="en-US" dirty="0" smtClean="0"/>
              <a:t>B has just fired – the air bubbles are just breaking the </a:t>
            </a:r>
            <a:r>
              <a:rPr lang="en-US" altLang="en-US" dirty="0" smtClean="0"/>
              <a:t>surface.</a:t>
            </a:r>
            <a:r>
              <a:rPr lang="en-US" altLang="en-US" baseline="0" dirty="0" smtClean="0"/>
              <a:t> </a:t>
            </a:r>
            <a:r>
              <a:rPr lang="en-US" altLang="en-US" dirty="0" smtClean="0"/>
              <a:t>Array </a:t>
            </a:r>
            <a:r>
              <a:rPr lang="en-US" altLang="en-US" dirty="0" smtClean="0"/>
              <a:t>A fired about 10 seconds before the photo was taken - note the remnants of bubbles at the left edge of the photo.</a:t>
            </a:r>
          </a:p>
        </p:txBody>
      </p:sp>
    </p:spTree>
    <p:extLst>
      <p:ext uri="{BB962C8B-B14F-4D97-AF65-F5344CB8AC3E}">
        <p14:creationId xmlns:p14="http://schemas.microsoft.com/office/powerpoint/2010/main" val="239886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For </a:t>
            </a:r>
            <a:r>
              <a:rPr lang="en-US" altLang="en-US" baseline="0" dirty="0" smtClean="0"/>
              <a:t>marine surveys, our listening devices are </a:t>
            </a:r>
            <a:r>
              <a:rPr lang="en-US" altLang="en-US" baseline="0" dirty="0" smtClean="0"/>
              <a:t>hydrophones. They </a:t>
            </a:r>
            <a:r>
              <a:rPr lang="en-US" altLang="en-US" baseline="0" dirty="0" smtClean="0"/>
              <a:t>measure pressure changes </a:t>
            </a:r>
            <a:r>
              <a:rPr lang="en-US" altLang="en-US" baseline="0" dirty="0" smtClean="0"/>
              <a:t>that are extremely </a:t>
            </a:r>
            <a:r>
              <a:rPr lang="en-US" altLang="en-US" baseline="0" dirty="0" smtClean="0"/>
              <a:t>small </a:t>
            </a:r>
            <a:r>
              <a:rPr lang="en-US" altLang="en-US" baseline="0" dirty="0" smtClean="0"/>
              <a:t>magnitude, as the instruments are highly sensitive. Several </a:t>
            </a:r>
            <a:r>
              <a:rPr lang="en-US" altLang="en-US" baseline="0" dirty="0" smtClean="0"/>
              <a:t>hydrophones are coupled to form a receiver group or </a:t>
            </a:r>
            <a:r>
              <a:rPr lang="en-US" altLang="en-US" baseline="0" dirty="0" smtClean="0"/>
              <a:t>array. They </a:t>
            </a:r>
            <a:r>
              <a:rPr lang="en-US" altLang="en-US" baseline="0" dirty="0" smtClean="0"/>
              <a:t>are encased in flexible tubes called </a:t>
            </a:r>
            <a:r>
              <a:rPr lang="en-US" altLang="en-US" baseline="0" dirty="0" smtClean="0"/>
              <a:t>streamers. Streamers</a:t>
            </a:r>
            <a:r>
              <a:rPr lang="en-US" altLang="en-US" baseline="0" dirty="0" smtClean="0"/>
              <a:t>, that are towed behind the ship, are very long - on the order of 2 to 8 kilometers.</a:t>
            </a:r>
          </a:p>
          <a:p>
            <a:endParaRPr lang="en-US" altLang="en-US" dirty="0" smtClean="0"/>
          </a:p>
        </p:txBody>
      </p:sp>
    </p:spTree>
    <p:extLst>
      <p:ext uri="{BB962C8B-B14F-4D97-AF65-F5344CB8AC3E}">
        <p14:creationId xmlns:p14="http://schemas.microsoft.com/office/powerpoint/2010/main" val="150100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Slides</a:t>
            </a:r>
            <a:r>
              <a:rPr lang="en-US" altLang="en-US" baseline="0" dirty="0" smtClean="0"/>
              <a:t> </a:t>
            </a:r>
            <a:r>
              <a:rPr lang="en-US" altLang="en-US" baseline="0" dirty="0" smtClean="0"/>
              <a:t>13 to 23 is a “poor man’s movie” to show how the point with the red dot near the center is recorded as the ship sails left to </a:t>
            </a:r>
            <a:r>
              <a:rPr lang="en-US" altLang="en-US" baseline="0" dirty="0" smtClean="0"/>
              <a:t>right. This </a:t>
            </a:r>
            <a:r>
              <a:rPr lang="en-US" altLang="en-US" baseline="0" dirty="0" smtClean="0"/>
              <a:t>is scene 1</a:t>
            </a:r>
            <a:r>
              <a:rPr lang="en-US" altLang="en-US" baseline="0" dirty="0" smtClean="0"/>
              <a:t>. </a:t>
            </a:r>
            <a:r>
              <a:rPr lang="en-US" altLang="en-US" baseline="0" dirty="0" err="1" smtClean="0"/>
              <a:t>Raypaths</a:t>
            </a:r>
            <a:r>
              <a:rPr lang="en-US" altLang="en-US" baseline="0" dirty="0" smtClean="0"/>
              <a:t> </a:t>
            </a:r>
            <a:r>
              <a:rPr lang="en-US" altLang="en-US" baseline="0" dirty="0" smtClean="0"/>
              <a:t>are shown from the source array (3 purple squares) down to the top of the brown layer and reflected up to 5 receiver groups (orange circles)</a:t>
            </a:r>
            <a:r>
              <a:rPr lang="en-US" altLang="en-US" baseline="0" dirty="0" smtClean="0"/>
              <a:t>. There </a:t>
            </a:r>
            <a:r>
              <a:rPr lang="en-US" altLang="en-US" baseline="0" dirty="0" smtClean="0"/>
              <a:t>are NO raypaths that “sample” the position of the red </a:t>
            </a:r>
            <a:r>
              <a:rPr lang="en-US" altLang="en-US" baseline="0" dirty="0" smtClean="0"/>
              <a:t>dot. As </a:t>
            </a:r>
            <a:r>
              <a:rPr lang="en-US" altLang="en-US" baseline="0" dirty="0" smtClean="0"/>
              <a:t>the ship sails to the right, the interface at the red dot will be </a:t>
            </a:r>
            <a:r>
              <a:rPr lang="en-US" altLang="en-US" baseline="0" dirty="0" smtClean="0"/>
              <a:t>sampled. NOTE: </a:t>
            </a:r>
            <a:r>
              <a:rPr lang="en-US" altLang="en-US" baseline="0" dirty="0" smtClean="0"/>
              <a:t>the red triangle within the brown layer is meant to represent a gas reservoir.</a:t>
            </a:r>
            <a:endParaRPr lang="en-US" altLang="en-US" dirty="0" smtClean="0"/>
          </a:p>
        </p:txBody>
      </p:sp>
    </p:spTree>
    <p:extLst>
      <p:ext uri="{BB962C8B-B14F-4D97-AF65-F5344CB8AC3E}">
        <p14:creationId xmlns:p14="http://schemas.microsoft.com/office/powerpoint/2010/main" val="4278239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2. </a:t>
            </a:r>
            <a:r>
              <a:rPr lang="en-US" altLang="en-US" baseline="0" dirty="0" smtClean="0"/>
              <a:t> Again, </a:t>
            </a:r>
            <a:r>
              <a:rPr lang="en-US" altLang="en-US" baseline="0" dirty="0" smtClean="0"/>
              <a:t>there are NO raypaths that “sample” the position of the red dot.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 </a:t>
            </a:r>
          </a:p>
          <a:p>
            <a:endParaRPr lang="en-US" baseline="0" dirty="0" smtClean="0"/>
          </a:p>
          <a:p>
            <a:endParaRPr lang="en-US" altLang="en-US" baseline="0" dirty="0" smtClean="0"/>
          </a:p>
          <a:p>
            <a:endParaRPr lang="en-US" altLang="en-US" dirty="0" smtClean="0"/>
          </a:p>
        </p:txBody>
      </p:sp>
    </p:spTree>
    <p:extLst>
      <p:ext uri="{BB962C8B-B14F-4D97-AF65-F5344CB8AC3E}">
        <p14:creationId xmlns:p14="http://schemas.microsoft.com/office/powerpoint/2010/main" val="2334906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3</a:t>
            </a:r>
            <a:r>
              <a:rPr lang="en-US" altLang="en-US" baseline="0" dirty="0" smtClean="0"/>
              <a:t>. Again, </a:t>
            </a:r>
            <a:r>
              <a:rPr lang="en-US" altLang="en-US" baseline="0" dirty="0" smtClean="0"/>
              <a:t>there are NO raypaths that “sample” the position of the red </a:t>
            </a:r>
            <a:r>
              <a:rPr lang="en-US" altLang="en-US" baseline="0" dirty="0" smtClean="0"/>
              <a:t>dot. The </a:t>
            </a:r>
            <a:r>
              <a:rPr lang="en-US" altLang="en-US" baseline="0" dirty="0" smtClean="0"/>
              <a:t>counter at the bottom will keep track of how many source-receiver pairs has a “bounce point at the red </a:t>
            </a:r>
            <a:r>
              <a:rPr lang="en-US" altLang="en-US" baseline="0" dirty="0" smtClean="0"/>
              <a:t>dot. The </a:t>
            </a:r>
            <a:r>
              <a:rPr lang="en-US" altLang="en-US" baseline="0" dirty="0" smtClean="0"/>
              <a:t>number of raypaths is also called the fold, hence the summation will update.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 </a:t>
            </a:r>
            <a:endParaRPr lang="en-US" altLang="en-US" dirty="0" smtClean="0"/>
          </a:p>
        </p:txBody>
      </p:sp>
    </p:spTree>
    <p:extLst>
      <p:ext uri="{BB962C8B-B14F-4D97-AF65-F5344CB8AC3E}">
        <p14:creationId xmlns:p14="http://schemas.microsoft.com/office/powerpoint/2010/main" val="3934185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4</a:t>
            </a:r>
            <a:r>
              <a:rPr lang="en-US" altLang="en-US" baseline="0" dirty="0" smtClean="0"/>
              <a:t>. The </a:t>
            </a:r>
            <a:r>
              <a:rPr lang="en-US" altLang="en-US" baseline="0" dirty="0" smtClean="0"/>
              <a:t>first “bounce point” is from the source to the first receiver </a:t>
            </a:r>
            <a:r>
              <a:rPr lang="en-US" altLang="en-US" baseline="0" dirty="0" smtClean="0"/>
              <a:t>group. The </a:t>
            </a:r>
            <a:r>
              <a:rPr lang="en-US" altLang="en-US" baseline="0" dirty="0" smtClean="0"/>
              <a:t>fold = 1.</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 </a:t>
            </a:r>
            <a:endParaRPr lang="en-US" altLang="en-US" dirty="0" smtClean="0"/>
          </a:p>
        </p:txBody>
      </p:sp>
    </p:spTree>
    <p:extLst>
      <p:ext uri="{BB962C8B-B14F-4D97-AF65-F5344CB8AC3E}">
        <p14:creationId xmlns:p14="http://schemas.microsoft.com/office/powerpoint/2010/main" val="25818912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5. </a:t>
            </a:r>
            <a:r>
              <a:rPr lang="en-US" altLang="en-US" baseline="0" dirty="0" smtClean="0"/>
              <a:t>The </a:t>
            </a:r>
            <a:r>
              <a:rPr lang="en-US" altLang="en-US" baseline="0" dirty="0" smtClean="0"/>
              <a:t>second “bounce point” is from the source to the second receiver </a:t>
            </a:r>
            <a:r>
              <a:rPr lang="en-US" altLang="en-US" baseline="0" dirty="0" smtClean="0"/>
              <a:t>group. The </a:t>
            </a:r>
            <a:r>
              <a:rPr lang="en-US" altLang="en-US" baseline="0" dirty="0" smtClean="0"/>
              <a:t>fold = 2.</a:t>
            </a:r>
          </a:p>
          <a:p>
            <a:endParaRPr lang="en-US" altLang="en-US" dirty="0" smtClean="0"/>
          </a:p>
        </p:txBody>
      </p:sp>
    </p:spTree>
    <p:extLst>
      <p:ext uri="{BB962C8B-B14F-4D97-AF65-F5344CB8AC3E}">
        <p14:creationId xmlns:p14="http://schemas.microsoft.com/office/powerpoint/2010/main" val="2129238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6. </a:t>
            </a:r>
            <a:r>
              <a:rPr lang="en-US" altLang="en-US" baseline="0" dirty="0" smtClean="0"/>
              <a:t> The </a:t>
            </a:r>
            <a:r>
              <a:rPr lang="en-US" altLang="en-US" baseline="0" dirty="0" smtClean="0"/>
              <a:t>third “bounce point” is from the source to the third receiver </a:t>
            </a:r>
            <a:r>
              <a:rPr lang="en-US" altLang="en-US" baseline="0" dirty="0" smtClean="0"/>
              <a:t>group. The </a:t>
            </a:r>
            <a:r>
              <a:rPr lang="en-US" altLang="en-US" baseline="0" dirty="0" smtClean="0"/>
              <a:t>fold = 3.</a:t>
            </a:r>
          </a:p>
          <a:p>
            <a:endParaRPr lang="en-US" altLang="en-US" dirty="0" smtClean="0"/>
          </a:p>
        </p:txBody>
      </p:sp>
    </p:spTree>
    <p:extLst>
      <p:ext uri="{BB962C8B-B14F-4D97-AF65-F5344CB8AC3E}">
        <p14:creationId xmlns:p14="http://schemas.microsoft.com/office/powerpoint/2010/main" val="4260690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7. </a:t>
            </a:r>
            <a:r>
              <a:rPr lang="en-US" altLang="en-US" baseline="0" dirty="0" smtClean="0"/>
              <a:t>The </a:t>
            </a:r>
            <a:r>
              <a:rPr lang="en-US" altLang="en-US" baseline="0" dirty="0" smtClean="0"/>
              <a:t>fourth “bounce point” is from the source to the fourth receiver </a:t>
            </a:r>
            <a:r>
              <a:rPr lang="en-US" altLang="en-US" baseline="0" dirty="0" smtClean="0"/>
              <a:t>group. The </a:t>
            </a:r>
            <a:r>
              <a:rPr lang="en-US" altLang="en-US" baseline="0" dirty="0" smtClean="0"/>
              <a:t>fold = 4.</a:t>
            </a:r>
          </a:p>
          <a:p>
            <a:endParaRPr lang="en-US" altLang="en-US" dirty="0" smtClean="0"/>
          </a:p>
        </p:txBody>
      </p:sp>
    </p:spTree>
    <p:extLst>
      <p:ext uri="{BB962C8B-B14F-4D97-AF65-F5344CB8AC3E}">
        <p14:creationId xmlns:p14="http://schemas.microsoft.com/office/powerpoint/2010/main" val="3374908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961370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8. </a:t>
            </a:r>
            <a:r>
              <a:rPr lang="en-US" altLang="en-US" baseline="0" dirty="0" smtClean="0"/>
              <a:t>The </a:t>
            </a:r>
            <a:r>
              <a:rPr lang="en-US" altLang="en-US" baseline="0" dirty="0" smtClean="0"/>
              <a:t>fifth “bounce point” is from the source to the fifth receiver </a:t>
            </a:r>
            <a:r>
              <a:rPr lang="en-US" altLang="en-US" baseline="0" dirty="0" smtClean="0"/>
              <a:t>group. The </a:t>
            </a:r>
            <a:r>
              <a:rPr lang="en-US" altLang="en-US" baseline="0" dirty="0" smtClean="0"/>
              <a:t>fold = 5.</a:t>
            </a:r>
            <a:endParaRPr lang="en-US" dirty="0" smtClean="0"/>
          </a:p>
          <a:p>
            <a:endParaRPr lang="en-US" altLang="en-US" dirty="0" smtClean="0"/>
          </a:p>
          <a:p>
            <a:endParaRPr lang="en-US" altLang="en-US" dirty="0" smtClean="0"/>
          </a:p>
        </p:txBody>
      </p:sp>
    </p:spTree>
    <p:extLst>
      <p:ext uri="{BB962C8B-B14F-4D97-AF65-F5344CB8AC3E}">
        <p14:creationId xmlns:p14="http://schemas.microsoft.com/office/powerpoint/2010/main" val="2627039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9. </a:t>
            </a:r>
            <a:r>
              <a:rPr lang="en-US" altLang="en-US" baseline="0" dirty="0" smtClean="0"/>
              <a:t>There </a:t>
            </a:r>
            <a:r>
              <a:rPr lang="en-US" altLang="en-US" baseline="0" dirty="0" smtClean="0"/>
              <a:t>is no “bounce point” since the streamer is not long </a:t>
            </a:r>
            <a:r>
              <a:rPr lang="en-US" altLang="en-US" baseline="0" dirty="0" smtClean="0"/>
              <a:t>enough. The </a:t>
            </a:r>
            <a:r>
              <a:rPr lang="en-US" altLang="en-US" baseline="0" dirty="0" smtClean="0"/>
              <a:t>fold stays at 5.</a:t>
            </a:r>
            <a:endParaRPr lang="en-US" dirty="0" smtClean="0"/>
          </a:p>
          <a:p>
            <a:endParaRPr lang="en-US" altLang="en-US" dirty="0" smtClean="0"/>
          </a:p>
          <a:p>
            <a:endParaRPr lang="en-US" altLang="en-US" dirty="0" smtClean="0"/>
          </a:p>
        </p:txBody>
      </p:sp>
    </p:spTree>
    <p:extLst>
      <p:ext uri="{BB962C8B-B14F-4D97-AF65-F5344CB8AC3E}">
        <p14:creationId xmlns:p14="http://schemas.microsoft.com/office/powerpoint/2010/main" val="842372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This </a:t>
            </a:r>
            <a:r>
              <a:rPr lang="en-US" altLang="en-US" baseline="0" dirty="0" smtClean="0"/>
              <a:t>is scene 10. </a:t>
            </a:r>
            <a:r>
              <a:rPr lang="en-US" altLang="en-US" baseline="0" dirty="0" smtClean="0"/>
              <a:t>There </a:t>
            </a:r>
            <a:r>
              <a:rPr lang="en-US" altLang="en-US" baseline="0" dirty="0" smtClean="0"/>
              <a:t>is no “bounce point” since the streamer is not long </a:t>
            </a:r>
            <a:r>
              <a:rPr lang="en-US" altLang="en-US" baseline="0" dirty="0" smtClean="0"/>
              <a:t>enough. The </a:t>
            </a:r>
            <a:r>
              <a:rPr lang="en-US" altLang="en-US" baseline="0" dirty="0" smtClean="0"/>
              <a:t>fold stays at 5.</a:t>
            </a:r>
            <a:endParaRPr lang="en-US" dirty="0" smtClean="0"/>
          </a:p>
          <a:p>
            <a:endParaRPr lang="en-US" altLang="en-US" dirty="0" smtClean="0"/>
          </a:p>
          <a:p>
            <a:endParaRPr lang="en-US" altLang="en-US" dirty="0" smtClean="0"/>
          </a:p>
        </p:txBody>
      </p:sp>
    </p:spTree>
    <p:extLst>
      <p:ext uri="{BB962C8B-B14F-4D97-AF65-F5344CB8AC3E}">
        <p14:creationId xmlns:p14="http://schemas.microsoft.com/office/powerpoint/2010/main" val="1803756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In </a:t>
            </a:r>
            <a:r>
              <a:rPr lang="en-US" altLang="en-US" baseline="0" dirty="0" smtClean="0"/>
              <a:t>data processing, we “gather” all the shot-receiver pairs for a “common depth </a:t>
            </a:r>
            <a:r>
              <a:rPr lang="en-US" altLang="en-US" baseline="0" dirty="0" smtClean="0"/>
              <a:t>point”, as </a:t>
            </a:r>
            <a:r>
              <a:rPr lang="en-US" altLang="en-US" baseline="0" dirty="0" smtClean="0"/>
              <a:t>shown here by the dashed green </a:t>
            </a:r>
            <a:r>
              <a:rPr lang="en-US" altLang="en-US" baseline="0" dirty="0" smtClean="0"/>
              <a:t>lines. Note </a:t>
            </a:r>
            <a:r>
              <a:rPr lang="en-US" altLang="en-US" baseline="0" dirty="0" smtClean="0"/>
              <a:t>how the angle of incident (and the angle of reflection) is small for the nearest offset and larger for the farthest </a:t>
            </a:r>
            <a:r>
              <a:rPr lang="en-US" altLang="en-US" baseline="0" dirty="0" smtClean="0"/>
              <a:t>offset. The </a:t>
            </a:r>
            <a:r>
              <a:rPr lang="en-US" altLang="en-US" baseline="0" dirty="0" smtClean="0"/>
              <a:t>data processor would sum (stack) the output from these traces to improve the data quality (increase signal-to-noise ratio)</a:t>
            </a:r>
            <a:r>
              <a:rPr lang="en-US" altLang="en-US" baseline="0" dirty="0" smtClean="0"/>
              <a:t>. Since five (5) </a:t>
            </a:r>
            <a:r>
              <a:rPr lang="en-US" altLang="en-US" baseline="0" dirty="0" smtClean="0"/>
              <a:t>traces are stacked (summed), we say this is </a:t>
            </a:r>
            <a:r>
              <a:rPr lang="en-US" altLang="en-US" baseline="0" dirty="0" smtClean="0"/>
              <a:t>five (5) </a:t>
            </a:r>
            <a:r>
              <a:rPr lang="en-US" altLang="en-US" baseline="0" dirty="0" smtClean="0"/>
              <a:t>fold </a:t>
            </a:r>
            <a:r>
              <a:rPr lang="en-US" altLang="en-US" baseline="0" dirty="0" smtClean="0"/>
              <a:t>data. These </a:t>
            </a:r>
            <a:r>
              <a:rPr lang="en-US" altLang="en-US" baseline="0" dirty="0" smtClean="0"/>
              <a:t>days, for a 2D survey, it is common to have 40+ fold.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p:txBody>
      </p:sp>
    </p:spTree>
    <p:extLst>
      <p:ext uri="{BB962C8B-B14F-4D97-AF65-F5344CB8AC3E}">
        <p14:creationId xmlns:p14="http://schemas.microsoft.com/office/powerpoint/2010/main" val="543869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This </a:t>
            </a:r>
            <a:r>
              <a:rPr lang="en-US" altLang="en-US" dirty="0" smtClean="0"/>
              <a:t>is a shot record from a marine </a:t>
            </a:r>
            <a:r>
              <a:rPr lang="en-US" altLang="en-US" dirty="0" smtClean="0"/>
              <a:t>survey.</a:t>
            </a:r>
            <a:r>
              <a:rPr lang="en-US" altLang="en-US" baseline="0" dirty="0" smtClean="0"/>
              <a:t> </a:t>
            </a:r>
            <a:r>
              <a:rPr lang="en-US" altLang="en-US" dirty="0" smtClean="0"/>
              <a:t>The </a:t>
            </a:r>
            <a:r>
              <a:rPr lang="en-US" altLang="en-US" dirty="0" smtClean="0"/>
              <a:t>trace from the receiver closest to the boat is on the extreme </a:t>
            </a:r>
            <a:r>
              <a:rPr lang="en-US" altLang="en-US" dirty="0" smtClean="0"/>
              <a:t>left.</a:t>
            </a:r>
            <a:r>
              <a:rPr lang="en-US" altLang="en-US" baseline="0" dirty="0" smtClean="0"/>
              <a:t> </a:t>
            </a:r>
            <a:r>
              <a:rPr lang="en-US" altLang="en-US" dirty="0" smtClean="0"/>
              <a:t>Receiver </a:t>
            </a:r>
            <a:r>
              <a:rPr lang="en-US" altLang="en-US" dirty="0" smtClean="0"/>
              <a:t>distance behind the boat</a:t>
            </a:r>
            <a:r>
              <a:rPr lang="en-US" altLang="en-US" baseline="0" dirty="0" smtClean="0"/>
              <a:t> </a:t>
            </a:r>
            <a:r>
              <a:rPr lang="en-US" altLang="en-US" dirty="0" smtClean="0"/>
              <a:t>increases left to right.</a:t>
            </a:r>
          </a:p>
          <a:p>
            <a:endParaRPr lang="en-US" altLang="en-US" dirty="0" smtClean="0"/>
          </a:p>
          <a:p>
            <a:r>
              <a:rPr lang="en-US" altLang="en-US" dirty="0" smtClean="0"/>
              <a:t>Note how full fold is only reached for deep </a:t>
            </a:r>
            <a:r>
              <a:rPr lang="en-US" altLang="en-US" dirty="0" smtClean="0"/>
              <a:t>reflectors.</a:t>
            </a:r>
            <a:r>
              <a:rPr lang="en-US" altLang="en-US" baseline="0" dirty="0" smtClean="0"/>
              <a:t> </a:t>
            </a:r>
            <a:r>
              <a:rPr lang="en-US" altLang="en-US" dirty="0" smtClean="0"/>
              <a:t>Shallow </a:t>
            </a:r>
            <a:r>
              <a:rPr lang="en-US" altLang="en-US" dirty="0" smtClean="0"/>
              <a:t>reflections merge into refracted waves towards the right.</a:t>
            </a:r>
          </a:p>
          <a:p>
            <a:endParaRPr lang="en-US" altLang="en-US" dirty="0" smtClean="0"/>
          </a:p>
        </p:txBody>
      </p:sp>
    </p:spTree>
    <p:extLst>
      <p:ext uri="{BB962C8B-B14F-4D97-AF65-F5344CB8AC3E}">
        <p14:creationId xmlns:p14="http://schemas.microsoft.com/office/powerpoint/2010/main" val="1149823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Marine </a:t>
            </a:r>
            <a:r>
              <a:rPr lang="en-US" altLang="en-US" dirty="0" smtClean="0"/>
              <a:t>3D looks a lot like 2D, except that multiple source arrays and streamers are towed at </a:t>
            </a:r>
            <a:r>
              <a:rPr lang="en-US" altLang="en-US" dirty="0" smtClean="0"/>
              <a:t>once.</a:t>
            </a:r>
            <a:r>
              <a:rPr lang="en-US" altLang="en-US" baseline="0" dirty="0" smtClean="0"/>
              <a:t> </a:t>
            </a:r>
            <a:r>
              <a:rPr lang="en-US" altLang="en-US" dirty="0" smtClean="0"/>
              <a:t>Boats </a:t>
            </a:r>
            <a:r>
              <a:rPr lang="en-US" altLang="en-US" dirty="0" smtClean="0"/>
              <a:t>like the one in the picture, which are basically 2D boats refitted for 3D, tow 2 sources and 6-8 streamers. </a:t>
            </a:r>
            <a:r>
              <a:rPr lang="en-US" altLang="en-US" dirty="0" smtClean="0"/>
              <a:t>New </a:t>
            </a:r>
            <a:r>
              <a:rPr lang="en-US" altLang="en-US" dirty="0" smtClean="0"/>
              <a:t>boats specially designed for 3D have a triangular shape </a:t>
            </a:r>
            <a:r>
              <a:rPr lang="en-US" altLang="en-US" dirty="0" smtClean="0"/>
              <a:t>(think cheese</a:t>
            </a:r>
            <a:r>
              <a:rPr lang="en-US" altLang="en-US" baseline="0" dirty="0" smtClean="0"/>
              <a:t> wedge) </a:t>
            </a:r>
            <a:r>
              <a:rPr lang="en-US" altLang="en-US" dirty="0" smtClean="0"/>
              <a:t>that </a:t>
            </a:r>
            <a:r>
              <a:rPr lang="en-US" altLang="en-US" dirty="0" smtClean="0"/>
              <a:t>allows them to tow more streamers from their wide back deck. </a:t>
            </a:r>
            <a:r>
              <a:rPr lang="en-US" altLang="en-US" dirty="0" smtClean="0"/>
              <a:t>Twelve </a:t>
            </a:r>
            <a:r>
              <a:rPr lang="en-US" altLang="en-US" dirty="0" smtClean="0"/>
              <a:t>streamers is typical, but some vessels tow as many as 24.</a:t>
            </a:r>
          </a:p>
        </p:txBody>
      </p:sp>
    </p:spTree>
    <p:extLst>
      <p:ext uri="{BB962C8B-B14F-4D97-AF65-F5344CB8AC3E}">
        <p14:creationId xmlns:p14="http://schemas.microsoft.com/office/powerpoint/2010/main" val="41096707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182688" y="695325"/>
            <a:ext cx="4635500" cy="3476625"/>
          </a:xfrm>
          <a:ln/>
        </p:spPr>
      </p:sp>
      <p:sp>
        <p:nvSpPr>
          <p:cNvPr id="102403"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panose="020B0604020202020204" pitchFamily="34" charset="0"/>
              </a:rPr>
              <a:t>When </a:t>
            </a:r>
            <a:r>
              <a:rPr lang="en-US" altLang="en-US" dirty="0" smtClean="0">
                <a:latin typeface="Arial" panose="020B0604020202020204" pitchFamily="34" charset="0"/>
              </a:rPr>
              <a:t>there is more than one source array, the source arrays are not fired together, but are fired in sequence at about 10 second </a:t>
            </a:r>
            <a:r>
              <a:rPr lang="en-US" altLang="en-US" dirty="0" smtClean="0">
                <a:latin typeface="Arial" panose="020B0604020202020204" pitchFamily="34" charset="0"/>
              </a:rPr>
              <a:t>intervals.</a:t>
            </a:r>
            <a:r>
              <a:rPr lang="en-US" altLang="en-US" baseline="0" dirty="0" smtClean="0">
                <a:latin typeface="Arial" panose="020B0604020202020204" pitchFamily="34" charset="0"/>
              </a:rPr>
              <a:t> </a:t>
            </a:r>
            <a:r>
              <a:rPr lang="en-US" altLang="en-US" dirty="0" smtClean="0">
                <a:latin typeface="Arial" panose="020B0604020202020204" pitchFamily="34" charset="0"/>
              </a:rPr>
              <a:t>Each </a:t>
            </a:r>
            <a:r>
              <a:rPr lang="en-US" altLang="en-US" dirty="0" smtClean="0">
                <a:latin typeface="Arial" panose="020B0604020202020204" pitchFamily="34" charset="0"/>
              </a:rPr>
              <a:t>air gun array therefore generates a unique set of midpoints that are half way between the fired source array and the </a:t>
            </a:r>
            <a:r>
              <a:rPr lang="en-US" altLang="en-US" dirty="0" smtClean="0">
                <a:latin typeface="Arial" panose="020B0604020202020204" pitchFamily="34" charset="0"/>
              </a:rPr>
              <a:t>receivers.</a:t>
            </a:r>
            <a:r>
              <a:rPr lang="en-US" altLang="en-US" baseline="0" dirty="0" smtClean="0">
                <a:latin typeface="Arial" panose="020B0604020202020204" pitchFamily="34" charset="0"/>
              </a:rPr>
              <a:t> </a:t>
            </a:r>
            <a:r>
              <a:rPr lang="en-US" altLang="en-US" dirty="0" smtClean="0">
                <a:latin typeface="Arial" panose="020B0604020202020204" pitchFamily="34" charset="0"/>
              </a:rPr>
              <a:t>For </a:t>
            </a:r>
            <a:r>
              <a:rPr lang="en-US" altLang="en-US" dirty="0" smtClean="0">
                <a:latin typeface="Arial" panose="020B0604020202020204" pitchFamily="34" charset="0"/>
              </a:rPr>
              <a:t>this diagram, the gun array on the left side of the boat has been </a:t>
            </a:r>
            <a:r>
              <a:rPr lang="en-US" altLang="en-US" dirty="0" smtClean="0">
                <a:latin typeface="Arial" panose="020B0604020202020204" pitchFamily="34" charset="0"/>
              </a:rPr>
              <a:t>fired. The </a:t>
            </a:r>
            <a:r>
              <a:rPr lang="en-US" altLang="en-US" dirty="0" smtClean="0">
                <a:latin typeface="Arial" panose="020B0604020202020204" pitchFamily="34" charset="0"/>
              </a:rPr>
              <a:t>gun array and the subsequent midpoints are colored in blue.</a:t>
            </a:r>
            <a:r>
              <a:rPr lang="en-US" altLang="en-US" dirty="0" smtClean="0"/>
              <a:t> </a:t>
            </a:r>
          </a:p>
          <a:p>
            <a:endParaRPr lang="en-US" altLang="en-US" dirty="0" smtClean="0"/>
          </a:p>
        </p:txBody>
      </p:sp>
    </p:spTree>
    <p:extLst>
      <p:ext uri="{BB962C8B-B14F-4D97-AF65-F5344CB8AC3E}">
        <p14:creationId xmlns:p14="http://schemas.microsoft.com/office/powerpoint/2010/main" val="2185143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182688" y="695325"/>
            <a:ext cx="4635500" cy="3476625"/>
          </a:xfrm>
          <a:ln/>
        </p:spPr>
      </p:sp>
      <p:sp>
        <p:nvSpPr>
          <p:cNvPr id="102403"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For </a:t>
            </a:r>
            <a:r>
              <a:rPr lang="en-US" altLang="en-US" dirty="0" smtClean="0">
                <a:latin typeface="Arial" panose="020B0604020202020204" pitchFamily="34" charset="0"/>
              </a:rPr>
              <a:t>this diagram, the gun array on the right side of the boat (red) has been </a:t>
            </a:r>
            <a:r>
              <a:rPr lang="en-US" altLang="en-US" dirty="0" smtClean="0">
                <a:latin typeface="Arial" panose="020B0604020202020204" pitchFamily="34" charset="0"/>
              </a:rPr>
              <a:t>fired.</a:t>
            </a:r>
            <a:r>
              <a:rPr lang="en-US" altLang="en-US" baseline="0" dirty="0" smtClean="0">
                <a:latin typeface="Arial" panose="020B0604020202020204" pitchFamily="34" charset="0"/>
              </a:rPr>
              <a:t> </a:t>
            </a:r>
            <a:r>
              <a:rPr lang="en-US" altLang="en-US" dirty="0" smtClean="0">
                <a:latin typeface="Arial" panose="020B0604020202020204" pitchFamily="34" charset="0"/>
              </a:rPr>
              <a:t>The </a:t>
            </a:r>
            <a:r>
              <a:rPr lang="en-US" altLang="en-US" dirty="0" smtClean="0">
                <a:latin typeface="Arial" panose="020B0604020202020204" pitchFamily="34" charset="0"/>
              </a:rPr>
              <a:t>associated midpoints are colored in </a:t>
            </a:r>
            <a:r>
              <a:rPr lang="en-US" altLang="en-US" dirty="0" smtClean="0">
                <a:latin typeface="Arial" panose="020B0604020202020204" pitchFamily="34" charset="0"/>
              </a:rPr>
              <a:t>red.</a:t>
            </a:r>
            <a:r>
              <a:rPr lang="en-US" altLang="en-US" baseline="0" dirty="0" smtClean="0">
                <a:latin typeface="Arial" panose="020B0604020202020204" pitchFamily="34" charset="0"/>
              </a:rPr>
              <a:t> </a:t>
            </a:r>
            <a:r>
              <a:rPr lang="en-US" altLang="en-US" dirty="0" smtClean="0">
                <a:latin typeface="Arial" panose="020B0604020202020204" pitchFamily="34" charset="0"/>
              </a:rPr>
              <a:t>With </a:t>
            </a:r>
            <a:r>
              <a:rPr lang="en-US" altLang="en-US" dirty="0" smtClean="0">
                <a:latin typeface="Arial" panose="020B0604020202020204" pitchFamily="34" charset="0"/>
              </a:rPr>
              <a:t>the survey parameters indicated in the upper right, we get midpoints</a:t>
            </a:r>
            <a:r>
              <a:rPr lang="en-US" altLang="en-US" baseline="0" dirty="0" smtClean="0">
                <a:latin typeface="Arial" panose="020B0604020202020204" pitchFamily="34" charset="0"/>
              </a:rPr>
              <a:t> (traces) spaced of a 12.5 x 25 m grid.</a:t>
            </a:r>
            <a:r>
              <a:rPr lang="en-US" altLang="en-US" dirty="0" smtClean="0"/>
              <a:t> </a:t>
            </a:r>
          </a:p>
        </p:txBody>
      </p:sp>
    </p:spTree>
    <p:extLst>
      <p:ext uri="{BB962C8B-B14F-4D97-AF65-F5344CB8AC3E}">
        <p14:creationId xmlns:p14="http://schemas.microsoft.com/office/powerpoint/2010/main" val="2185143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Let’s </a:t>
            </a:r>
            <a:r>
              <a:rPr lang="en-US" dirty="0" smtClean="0"/>
              <a:t>switch to land acquisition.</a:t>
            </a:r>
          </a:p>
        </p:txBody>
      </p:sp>
    </p:spTree>
    <p:extLst>
      <p:ext uri="{BB962C8B-B14F-4D97-AF65-F5344CB8AC3E}">
        <p14:creationId xmlns:p14="http://schemas.microsoft.com/office/powerpoint/2010/main" val="1018326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One </a:t>
            </a:r>
            <a:r>
              <a:rPr lang="en-US" dirty="0" smtClean="0"/>
              <a:t>energy source for land surveys is </a:t>
            </a:r>
            <a:r>
              <a:rPr lang="en-US" dirty="0" smtClean="0"/>
              <a:t>dynamite.</a:t>
            </a:r>
            <a:r>
              <a:rPr lang="en-US" baseline="0" dirty="0" smtClean="0"/>
              <a:t> </a:t>
            </a:r>
            <a:r>
              <a:rPr lang="en-US" dirty="0" smtClean="0"/>
              <a:t>Shallow </a:t>
            </a:r>
            <a:r>
              <a:rPr lang="en-US" dirty="0" smtClean="0"/>
              <a:t>holes are drilled and a charge is lowered into the “shot hole” and </a:t>
            </a:r>
            <a:r>
              <a:rPr lang="en-US" dirty="0" smtClean="0"/>
              <a:t>ignited.</a:t>
            </a:r>
            <a:r>
              <a:rPr lang="en-US" baseline="0" dirty="0" smtClean="0"/>
              <a:t> </a:t>
            </a:r>
            <a:r>
              <a:rPr lang="en-US" dirty="0" smtClean="0"/>
              <a:t>Dynamite </a:t>
            </a:r>
            <a:r>
              <a:rPr lang="en-US" dirty="0" smtClean="0"/>
              <a:t>is not preferred due to safety and cost </a:t>
            </a:r>
            <a:r>
              <a:rPr lang="en-US" dirty="0" smtClean="0"/>
              <a:t>issues.</a:t>
            </a:r>
            <a:r>
              <a:rPr lang="en-US" baseline="0" dirty="0" smtClean="0"/>
              <a:t> </a:t>
            </a:r>
            <a:r>
              <a:rPr lang="en-US" dirty="0" smtClean="0"/>
              <a:t>However</a:t>
            </a:r>
            <a:r>
              <a:rPr lang="en-US" dirty="0" smtClean="0"/>
              <a:t>, it </a:t>
            </a:r>
            <a:r>
              <a:rPr lang="en-US" dirty="0" smtClean="0"/>
              <a:t>is still </a:t>
            </a:r>
            <a:r>
              <a:rPr lang="en-US" dirty="0" smtClean="0"/>
              <a:t>used in certain areas (last bullet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044210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There is always a </a:t>
            </a:r>
            <a:r>
              <a:rPr lang="en-US" altLang="en-US" dirty="0" smtClean="0"/>
              <a:t>battle between </a:t>
            </a:r>
            <a:r>
              <a:rPr lang="en-US" altLang="en-US" dirty="0" smtClean="0"/>
              <a:t>quality </a:t>
            </a:r>
            <a:r>
              <a:rPr lang="en-US" altLang="en-US" dirty="0" smtClean="0"/>
              <a:t>subsurface imaging and </a:t>
            </a:r>
            <a:r>
              <a:rPr lang="en-US" altLang="en-US" dirty="0" smtClean="0"/>
              <a:t>cost.</a:t>
            </a:r>
            <a:r>
              <a:rPr lang="en-US" altLang="en-US" baseline="0" dirty="0" smtClean="0"/>
              <a:t> </a:t>
            </a:r>
            <a:r>
              <a:rPr lang="en-US" altLang="en-US" dirty="0" smtClean="0"/>
              <a:t>This </a:t>
            </a:r>
            <a:r>
              <a:rPr lang="en-US" altLang="en-US" dirty="0" smtClean="0"/>
              <a:t>battle is fought when the survey is designed and </a:t>
            </a:r>
            <a:r>
              <a:rPr lang="en-US" altLang="en-US" dirty="0" smtClean="0">
                <a:latin typeface="Arial" panose="020B0604020202020204" pitchFamily="34" charset="0"/>
              </a:rPr>
              <a:t>acquisition parameters are </a:t>
            </a:r>
            <a:r>
              <a:rPr lang="en-US" altLang="en-US" dirty="0" smtClean="0">
                <a:latin typeface="Arial" panose="020B0604020202020204" pitchFamily="34" charset="0"/>
              </a:rPr>
              <a:t>set.</a:t>
            </a:r>
            <a:r>
              <a:rPr lang="en-US" altLang="en-US" baseline="0" dirty="0" smtClean="0">
                <a:latin typeface="Arial" panose="020B0604020202020204" pitchFamily="34" charset="0"/>
              </a:rPr>
              <a:t> </a:t>
            </a:r>
            <a:r>
              <a:rPr lang="en-US" altLang="en-US" dirty="0" smtClean="0">
                <a:latin typeface="Arial" panose="020B0604020202020204" pitchFamily="34" charset="0"/>
              </a:rPr>
              <a:t>This </a:t>
            </a:r>
            <a:r>
              <a:rPr lang="en-US" altLang="en-US" dirty="0" smtClean="0">
                <a:latin typeface="Arial" panose="020B0604020202020204" pitchFamily="34" charset="0"/>
              </a:rPr>
              <a:t>slide lists </a:t>
            </a:r>
            <a:r>
              <a:rPr lang="en-US" altLang="en-US" dirty="0" smtClean="0">
                <a:latin typeface="Arial" panose="020B0604020202020204" pitchFamily="34" charset="0"/>
              </a:rPr>
              <a:t>four (4) </a:t>
            </a:r>
            <a:r>
              <a:rPr lang="en-US" altLang="en-US" dirty="0" smtClean="0">
                <a:latin typeface="Arial" panose="020B0604020202020204" pitchFamily="34" charset="0"/>
              </a:rPr>
              <a:t>key survey </a:t>
            </a:r>
            <a:r>
              <a:rPr lang="en-US" altLang="en-US" dirty="0" smtClean="0">
                <a:latin typeface="Arial" panose="020B0604020202020204" pitchFamily="34" charset="0"/>
              </a:rPr>
              <a:t>parameters.</a:t>
            </a:r>
            <a:r>
              <a:rPr lang="en-US" altLang="en-US" baseline="0" dirty="0" smtClean="0">
                <a:latin typeface="Arial" panose="020B0604020202020204" pitchFamily="34" charset="0"/>
              </a:rPr>
              <a:t> </a:t>
            </a:r>
            <a:r>
              <a:rPr lang="en-US" altLang="en-US" dirty="0" smtClean="0">
                <a:latin typeface="Arial" panose="020B0604020202020204" pitchFamily="34" charset="0"/>
              </a:rPr>
              <a:t>We </a:t>
            </a:r>
            <a:r>
              <a:rPr lang="en-US" altLang="en-US" dirty="0" smtClean="0">
                <a:latin typeface="Arial" panose="020B0604020202020204" pitchFamily="34" charset="0"/>
              </a:rPr>
              <a:t>will talk about these as the lecture progresses.</a:t>
            </a:r>
          </a:p>
          <a:p>
            <a:endParaRPr lang="en-US" altLang="en-US" dirty="0" smtClean="0">
              <a:latin typeface="Arial" panose="020B0604020202020204" pitchFamily="34" charset="0"/>
            </a:endParaRPr>
          </a:p>
          <a:p>
            <a:endParaRPr lang="en-US" altLang="en-US" dirty="0" smtClean="0"/>
          </a:p>
        </p:txBody>
      </p:sp>
    </p:spTree>
    <p:extLst>
      <p:ext uri="{BB962C8B-B14F-4D97-AF65-F5344CB8AC3E}">
        <p14:creationId xmlns:p14="http://schemas.microsoft.com/office/powerpoint/2010/main" val="26498462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t>
            </a:r>
            <a:r>
              <a:rPr lang="en-US" dirty="0" smtClean="0"/>
              <a:t>preferred land source is vibrator trucks – referred to as </a:t>
            </a:r>
            <a:r>
              <a:rPr lang="en-US" dirty="0" err="1" smtClean="0"/>
              <a:t>Vibroseis</a:t>
            </a:r>
            <a:r>
              <a:rPr lang="en-US" dirty="0" smtClean="0"/>
              <a:t>.</a:t>
            </a:r>
            <a:r>
              <a:rPr lang="en-US" baseline="0" dirty="0" smtClean="0"/>
              <a:t> </a:t>
            </a:r>
            <a:r>
              <a:rPr lang="en-US" dirty="0" smtClean="0"/>
              <a:t>Large </a:t>
            </a:r>
            <a:r>
              <a:rPr lang="en-US" dirty="0" smtClean="0"/>
              <a:t>trucks (3 to 5) roll into position, they lower a massive plate to the ground, and then the plate is </a:t>
            </a:r>
            <a:r>
              <a:rPr lang="en-US" dirty="0" smtClean="0"/>
              <a:t>vibrated.</a:t>
            </a:r>
            <a:r>
              <a:rPr lang="en-US" baseline="0" dirty="0" smtClean="0"/>
              <a:t> </a:t>
            </a:r>
            <a:r>
              <a:rPr lang="en-US" dirty="0" smtClean="0"/>
              <a:t>The </a:t>
            </a:r>
            <a:r>
              <a:rPr lang="en-US" dirty="0" smtClean="0"/>
              <a:t>frequency of the vibration “sweeps” through a range of </a:t>
            </a:r>
            <a:r>
              <a:rPr lang="en-US" dirty="0" smtClean="0"/>
              <a:t>frequencies.</a:t>
            </a:r>
            <a:r>
              <a:rPr lang="en-US" baseline="0" dirty="0" smtClean="0"/>
              <a:t> </a:t>
            </a:r>
            <a:r>
              <a:rPr lang="en-US" dirty="0" smtClean="0"/>
              <a:t>This </a:t>
            </a:r>
            <a:r>
              <a:rPr lang="en-US" dirty="0" smtClean="0"/>
              <a:t>type of source is safer and less expensive, as long as huge trucks can access the area.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6125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Land </a:t>
            </a:r>
            <a:r>
              <a:rPr lang="en-US" dirty="0" smtClean="0"/>
              <a:t>receivers are called </a:t>
            </a:r>
            <a:r>
              <a:rPr lang="en-US" dirty="0" smtClean="0"/>
              <a:t>geophones.</a:t>
            </a:r>
            <a:r>
              <a:rPr lang="en-US" baseline="0" dirty="0" smtClean="0"/>
              <a:t> </a:t>
            </a:r>
            <a:r>
              <a:rPr lang="en-US" dirty="0" smtClean="0"/>
              <a:t>They </a:t>
            </a:r>
            <a:r>
              <a:rPr lang="en-US" dirty="0" smtClean="0"/>
              <a:t>detect very small ground </a:t>
            </a:r>
            <a:r>
              <a:rPr lang="en-US" dirty="0" smtClean="0"/>
              <a:t>movements.</a:t>
            </a:r>
            <a:r>
              <a:rPr lang="en-US" baseline="0" dirty="0" smtClean="0"/>
              <a:t> </a:t>
            </a:r>
            <a:r>
              <a:rPr lang="en-US" dirty="0" smtClean="0"/>
              <a:t>Until </a:t>
            </a:r>
            <a:r>
              <a:rPr lang="en-US" dirty="0" smtClean="0"/>
              <a:t>a few years ago, all geophones used magnets and wire coils to convert ground</a:t>
            </a:r>
            <a:r>
              <a:rPr lang="en-US" baseline="0" dirty="0" smtClean="0"/>
              <a:t> motion into electric </a:t>
            </a:r>
            <a:r>
              <a:rPr lang="en-US" baseline="0" dirty="0" smtClean="0"/>
              <a:t>signals. Modern </a:t>
            </a:r>
            <a:r>
              <a:rPr lang="en-US" baseline="0" dirty="0" smtClean="0"/>
              <a:t>technology is replacing magnets and coils with new, smaller, more sensitive micro-devices.</a:t>
            </a:r>
            <a:r>
              <a:rPr lang="en-US" dirty="0" smtClean="0"/>
              <a:t> </a:t>
            </a:r>
          </a:p>
        </p:txBody>
      </p:sp>
    </p:spTree>
    <p:extLst>
      <p:ext uri="{BB962C8B-B14F-4D97-AF65-F5344CB8AC3E}">
        <p14:creationId xmlns:p14="http://schemas.microsoft.com/office/powerpoint/2010/main" val="41224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Another </a:t>
            </a:r>
            <a:r>
              <a:rPr lang="en-US" dirty="0" smtClean="0"/>
              <a:t>“poor man’s movie” for land </a:t>
            </a:r>
            <a:r>
              <a:rPr lang="en-US" dirty="0" smtClean="0"/>
              <a:t>acquisition.</a:t>
            </a:r>
            <a:r>
              <a:rPr lang="en-US" baseline="0" dirty="0" smtClean="0"/>
              <a:t> </a:t>
            </a:r>
            <a:r>
              <a:rPr lang="en-US" altLang="en-US" baseline="0" dirty="0" smtClean="0"/>
              <a:t>We </a:t>
            </a:r>
            <a:r>
              <a:rPr lang="en-US" altLang="en-US" baseline="0" dirty="0" smtClean="0"/>
              <a:t>will keep trace of source-receiver pairs that give us information at the red </a:t>
            </a:r>
            <a:r>
              <a:rPr lang="en-US" altLang="en-US" baseline="0" dirty="0" smtClean="0"/>
              <a:t>dot. This </a:t>
            </a:r>
            <a:r>
              <a:rPr lang="en-US" altLang="en-US" baseline="0" dirty="0" smtClean="0"/>
              <a:t>is scene 1.  </a:t>
            </a:r>
          </a:p>
          <a:p>
            <a:endParaRPr lang="en-US" altLang="en-US" baseline="0" dirty="0" smtClean="0"/>
          </a:p>
          <a:p>
            <a:r>
              <a:rPr lang="en-US" altLang="en-US" baseline="0" dirty="0" smtClean="0"/>
              <a:t>A raypath is shown from the source array down to red dot and then reflected up to receiver group 1</a:t>
            </a:r>
            <a:r>
              <a:rPr lang="en-US" altLang="en-US" baseline="0" dirty="0" smtClean="0"/>
              <a:t>. </a:t>
            </a:r>
            <a:r>
              <a:rPr lang="en-US" dirty="0" smtClean="0"/>
              <a:t>The </a:t>
            </a:r>
            <a:r>
              <a:rPr lang="en-US" dirty="0" smtClean="0"/>
              <a:t>fold counter goes from 0 to 1.</a:t>
            </a:r>
          </a:p>
        </p:txBody>
      </p:sp>
    </p:spTree>
    <p:extLst>
      <p:ext uri="{BB962C8B-B14F-4D97-AF65-F5344CB8AC3E}">
        <p14:creationId xmlns:p14="http://schemas.microsoft.com/office/powerpoint/2010/main" val="30763225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2</a:t>
            </a:r>
            <a:r>
              <a:rPr lang="en-US" altLang="en-US" baseline="0" dirty="0" smtClean="0"/>
              <a:t>. A </a:t>
            </a:r>
            <a:r>
              <a:rPr lang="en-US" altLang="en-US" baseline="0" dirty="0" smtClean="0"/>
              <a:t>raypath is shown from the source array down to red dot and then reflected up to receiver group 2</a:t>
            </a:r>
            <a:r>
              <a:rPr lang="en-US" altLang="en-US" baseline="0" dirty="0" smtClean="0"/>
              <a:t>. </a:t>
            </a:r>
            <a:r>
              <a:rPr lang="en-US" dirty="0" smtClean="0"/>
              <a:t>The </a:t>
            </a:r>
            <a:r>
              <a:rPr lang="en-US" dirty="0" smtClean="0"/>
              <a:t>fold counter goes to 2.</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131690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3</a:t>
            </a:r>
            <a:r>
              <a:rPr lang="en-US" altLang="en-US" baseline="0" dirty="0" smtClean="0"/>
              <a:t>. A </a:t>
            </a:r>
            <a:r>
              <a:rPr lang="en-US" altLang="en-US" baseline="0" dirty="0" smtClean="0"/>
              <a:t>raypath is shown from the source array down to red dot and then reflected up to receiver group 3</a:t>
            </a:r>
            <a:r>
              <a:rPr lang="en-US" altLang="en-US" baseline="0" dirty="0" smtClean="0"/>
              <a:t>. </a:t>
            </a:r>
            <a:r>
              <a:rPr lang="en-US" dirty="0" smtClean="0"/>
              <a:t>The </a:t>
            </a:r>
            <a:r>
              <a:rPr lang="en-US" dirty="0" smtClean="0"/>
              <a:t>fold counter goes to 3.</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3599381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4. </a:t>
            </a:r>
            <a:r>
              <a:rPr lang="en-US" altLang="en-US" baseline="0" dirty="0" smtClean="0"/>
              <a:t>A </a:t>
            </a:r>
            <a:r>
              <a:rPr lang="en-US" altLang="en-US" baseline="0" dirty="0" smtClean="0"/>
              <a:t>raypath is shown from the source array down to red dot and then reflected up to receiver group 4</a:t>
            </a:r>
            <a:r>
              <a:rPr lang="en-US" altLang="en-US" baseline="0" dirty="0" smtClean="0"/>
              <a:t>. </a:t>
            </a:r>
            <a:r>
              <a:rPr lang="en-US" dirty="0" smtClean="0"/>
              <a:t>The </a:t>
            </a:r>
            <a:r>
              <a:rPr lang="en-US" dirty="0" smtClean="0"/>
              <a:t>fold counter goes to 4.</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14896128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5. </a:t>
            </a:r>
            <a:r>
              <a:rPr lang="en-US" altLang="en-US" baseline="0" dirty="0" smtClean="0"/>
              <a:t>A </a:t>
            </a:r>
            <a:r>
              <a:rPr lang="en-US" altLang="en-US" baseline="0" dirty="0" smtClean="0"/>
              <a:t>raypath is shown from the source array down to red dot and then reflected up to receiver group 5</a:t>
            </a:r>
            <a:r>
              <a:rPr lang="en-US" altLang="en-US" baseline="0" dirty="0" smtClean="0"/>
              <a:t>. </a:t>
            </a:r>
            <a:r>
              <a:rPr lang="en-US" dirty="0" smtClean="0"/>
              <a:t>The </a:t>
            </a:r>
            <a:r>
              <a:rPr lang="en-US" dirty="0" smtClean="0"/>
              <a:t>fold counter goes to 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7018505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6</a:t>
            </a:r>
            <a:r>
              <a:rPr lang="en-US" altLang="en-US" baseline="0" dirty="0" smtClean="0"/>
              <a:t>. A </a:t>
            </a:r>
            <a:r>
              <a:rPr lang="en-US" altLang="en-US" baseline="0" dirty="0" smtClean="0"/>
              <a:t>raypath is shown from the source array down to red dot and then reflected up to receiver group 6</a:t>
            </a:r>
            <a:r>
              <a:rPr lang="en-US" altLang="en-US" baseline="0" dirty="0" smtClean="0"/>
              <a:t>. </a:t>
            </a:r>
            <a:r>
              <a:rPr lang="en-US" dirty="0" smtClean="0"/>
              <a:t>The </a:t>
            </a:r>
            <a:r>
              <a:rPr lang="en-US" dirty="0" smtClean="0"/>
              <a:t>fold counter goes to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99232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a:t>
            </a:r>
            <a:r>
              <a:rPr lang="en-US" altLang="en-US" baseline="0" dirty="0" smtClean="0"/>
              <a:t>is scene 7</a:t>
            </a:r>
            <a:r>
              <a:rPr lang="en-US" altLang="en-US" baseline="0" dirty="0" smtClean="0"/>
              <a:t>. There </a:t>
            </a:r>
            <a:r>
              <a:rPr lang="en-US" altLang="en-US" baseline="0" dirty="0" smtClean="0"/>
              <a:t>are no raypaths from the source array down to red dot and then reflected up to a receiver </a:t>
            </a:r>
            <a:r>
              <a:rPr lang="en-US" altLang="en-US" baseline="0" dirty="0" smtClean="0"/>
              <a:t>group. </a:t>
            </a:r>
            <a:r>
              <a:rPr lang="en-US" dirty="0" smtClean="0"/>
              <a:t>Thus, </a:t>
            </a:r>
            <a:r>
              <a:rPr lang="en-US" dirty="0" smtClean="0"/>
              <a:t>the fold counter stays at 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26346325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a:t>
            </a:r>
            <a:r>
              <a:rPr lang="en-US" altLang="en-US" baseline="0" dirty="0" smtClean="0"/>
              <a:t> </a:t>
            </a:r>
            <a:r>
              <a:rPr lang="en-US" altLang="en-US" baseline="0" dirty="0" smtClean="0"/>
              <a:t>is a shot record from a land </a:t>
            </a:r>
            <a:r>
              <a:rPr lang="en-US" altLang="en-US" baseline="0" dirty="0" smtClean="0"/>
              <a:t>survey. Unlike </a:t>
            </a:r>
            <a:r>
              <a:rPr lang="en-US" altLang="en-US" baseline="0" dirty="0" smtClean="0"/>
              <a:t>a marine survey, we can have receivers in front of and behind the source arrays (e.g., 3 vibrator trucks)</a:t>
            </a:r>
            <a:r>
              <a:rPr lang="en-US" altLang="en-US" baseline="0" dirty="0" smtClean="0"/>
              <a:t>. So </a:t>
            </a:r>
            <a:r>
              <a:rPr lang="en-US" altLang="en-US" baseline="0" dirty="0" smtClean="0"/>
              <a:t>land shot records are somewhat </a:t>
            </a:r>
            <a:r>
              <a:rPr lang="en-US" altLang="en-US" baseline="0" dirty="0" smtClean="0"/>
              <a:t>symmetric </a:t>
            </a:r>
            <a:r>
              <a:rPr lang="en-US" altLang="en-US" baseline="0" dirty="0" smtClean="0"/>
              <a:t>about the source point.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cone of high amplitude noise spreading out from the source is "ground roll" - Rayleigh waves excited by the source. </a:t>
            </a:r>
            <a:r>
              <a:rPr lang="en-US" altLang="en-US" dirty="0" smtClean="0"/>
              <a:t>Rayleigh </a:t>
            </a:r>
            <a:r>
              <a:rPr lang="en-US" altLang="en-US" dirty="0" smtClean="0"/>
              <a:t>waves require an elastic medium, so they don't appear on marine records. </a:t>
            </a:r>
            <a:r>
              <a:rPr lang="en-US" altLang="en-US" dirty="0" smtClean="0"/>
              <a:t>They </a:t>
            </a:r>
            <a:r>
              <a:rPr lang="en-US" altLang="en-US" dirty="0" smtClean="0"/>
              <a:t>are one of the main reasons (but not the only one) why land data is usually lower data quality than marine.</a:t>
            </a:r>
          </a:p>
          <a:p>
            <a:endParaRPr lang="en-US" altLang="en-US" dirty="0" smtClean="0"/>
          </a:p>
        </p:txBody>
      </p:sp>
    </p:spTree>
    <p:extLst>
      <p:ext uri="{BB962C8B-B14F-4D97-AF65-F5344CB8AC3E}">
        <p14:creationId xmlns:p14="http://schemas.microsoft.com/office/powerpoint/2010/main" val="1884594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All </a:t>
            </a:r>
            <a:r>
              <a:rPr lang="en-US" altLang="en-US" dirty="0" smtClean="0"/>
              <a:t>seismic data is now recorded </a:t>
            </a:r>
            <a:r>
              <a:rPr lang="en-US" altLang="en-US" dirty="0" smtClean="0"/>
              <a:t>digitally.</a:t>
            </a:r>
            <a:r>
              <a:rPr lang="en-US" altLang="en-US" baseline="0" dirty="0" smtClean="0"/>
              <a:t> </a:t>
            </a:r>
            <a:r>
              <a:rPr lang="en-US" altLang="en-US" dirty="0" smtClean="0"/>
              <a:t>That </a:t>
            </a:r>
            <a:r>
              <a:rPr lang="en-US" altLang="en-US" dirty="0" smtClean="0"/>
              <a:t>means values are recorded at a set time </a:t>
            </a:r>
            <a:r>
              <a:rPr lang="en-US" altLang="en-US" dirty="0" smtClean="0"/>
              <a:t>interval.</a:t>
            </a:r>
            <a:r>
              <a:rPr lang="en-US" altLang="en-US" baseline="0" dirty="0" smtClean="0"/>
              <a:t> </a:t>
            </a:r>
            <a:r>
              <a:rPr lang="en-US" altLang="en-US" dirty="0" smtClean="0"/>
              <a:t>The </a:t>
            </a:r>
            <a:r>
              <a:rPr lang="en-US" altLang="en-US" dirty="0" smtClean="0"/>
              <a:t>most common sample rate is 4 ms (0.004 </a:t>
            </a:r>
            <a:r>
              <a:rPr lang="en-US" altLang="en-US" dirty="0" smtClean="0"/>
              <a:t>s</a:t>
            </a:r>
            <a:r>
              <a:rPr lang="en-US" altLang="en-US" dirty="0" smtClean="0"/>
              <a:t>)</a:t>
            </a:r>
            <a:r>
              <a:rPr lang="en-US" altLang="en-US" dirty="0" smtClean="0"/>
              <a:t>.</a:t>
            </a:r>
            <a:r>
              <a:rPr lang="en-US" altLang="en-US" baseline="0" dirty="0" smtClean="0"/>
              <a:t> </a:t>
            </a:r>
            <a:r>
              <a:rPr lang="en-US" altLang="en-US" dirty="0" smtClean="0"/>
              <a:t>Some </a:t>
            </a:r>
            <a:r>
              <a:rPr lang="en-US" altLang="en-US" dirty="0" smtClean="0"/>
              <a:t>data are recorded at 2 ms or 1 ms.</a:t>
            </a:r>
          </a:p>
        </p:txBody>
      </p:sp>
    </p:spTree>
    <p:extLst>
      <p:ext uri="{BB962C8B-B14F-4D97-AF65-F5344CB8AC3E}">
        <p14:creationId xmlns:p14="http://schemas.microsoft.com/office/powerpoint/2010/main" val="3662667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This </a:t>
            </a:r>
            <a:r>
              <a:rPr lang="en-US" altLang="en-US" dirty="0" smtClean="0"/>
              <a:t>photo is from a 3D land survey </a:t>
            </a:r>
            <a:r>
              <a:rPr lang="en-US" altLang="en-US" dirty="0" smtClean="0"/>
              <a:t>operation.</a:t>
            </a:r>
            <a:r>
              <a:rPr lang="en-US" altLang="en-US" baseline="0" dirty="0" smtClean="0"/>
              <a:t> </a:t>
            </a:r>
            <a:r>
              <a:rPr lang="en-US" altLang="en-US" dirty="0" smtClean="0"/>
              <a:t>Looks </a:t>
            </a:r>
            <a:r>
              <a:rPr lang="en-US" altLang="en-US" dirty="0" smtClean="0"/>
              <a:t>like </a:t>
            </a:r>
            <a:r>
              <a:rPr lang="en-US" altLang="en-US" dirty="0" smtClean="0"/>
              <a:t>four (4) </a:t>
            </a:r>
            <a:r>
              <a:rPr lang="en-US" altLang="en-US" dirty="0" smtClean="0"/>
              <a:t>vibrator tracks acting in sync to cancel horizontal motions. </a:t>
            </a:r>
          </a:p>
          <a:p>
            <a:endParaRPr lang="en-US" altLang="en-US" dirty="0" smtClean="0"/>
          </a:p>
        </p:txBody>
      </p:sp>
    </p:spTree>
    <p:extLst>
      <p:ext uri="{BB962C8B-B14F-4D97-AF65-F5344CB8AC3E}">
        <p14:creationId xmlns:p14="http://schemas.microsoft.com/office/powerpoint/2010/main" val="22110681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xfrm>
            <a:off x="1182688" y="695325"/>
            <a:ext cx="4635500" cy="3476625"/>
          </a:xfrm>
          <a:ln/>
        </p:spPr>
      </p:sp>
      <p:sp>
        <p:nvSpPr>
          <p:cNvPr id="117763"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panose="020B0604020202020204" pitchFamily="34" charset="0"/>
              </a:rPr>
              <a:t>This </a:t>
            </a:r>
            <a:r>
              <a:rPr lang="en-US" altLang="en-US" dirty="0" smtClean="0">
                <a:latin typeface="Arial" panose="020B0604020202020204" pitchFamily="34" charset="0"/>
              </a:rPr>
              <a:t>shows one type</a:t>
            </a:r>
            <a:r>
              <a:rPr lang="en-US" altLang="en-US" baseline="0" dirty="0" smtClean="0">
                <a:latin typeface="Arial" panose="020B0604020202020204" pitchFamily="34" charset="0"/>
              </a:rPr>
              <a:t> of equipment geometry that can be used to</a:t>
            </a:r>
            <a:r>
              <a:rPr lang="en-US" altLang="en-US" dirty="0" smtClean="0">
                <a:latin typeface="Arial" panose="020B0604020202020204" pitchFamily="34" charset="0"/>
              </a:rPr>
              <a:t> acquire a land 3D </a:t>
            </a:r>
            <a:r>
              <a:rPr lang="en-US" altLang="en-US" dirty="0" smtClean="0">
                <a:latin typeface="Arial" panose="020B0604020202020204" pitchFamily="34" charset="0"/>
              </a:rPr>
              <a:t>survey.</a:t>
            </a:r>
            <a:r>
              <a:rPr lang="en-US" altLang="en-US" baseline="0" dirty="0" smtClean="0">
                <a:latin typeface="Arial" panose="020B0604020202020204" pitchFamily="34" charset="0"/>
              </a:rPr>
              <a:t> </a:t>
            </a:r>
            <a:r>
              <a:rPr lang="en-US" altLang="en-US" dirty="0" smtClean="0">
                <a:latin typeface="Arial" panose="020B0604020202020204" pitchFamily="34" charset="0"/>
              </a:rPr>
              <a:t>In </a:t>
            </a:r>
            <a:r>
              <a:rPr lang="en-US" altLang="en-US" dirty="0" smtClean="0">
                <a:latin typeface="Arial" panose="020B0604020202020204" pitchFamily="34" charset="0"/>
              </a:rPr>
              <a:t>general, the source lines (where</a:t>
            </a:r>
            <a:r>
              <a:rPr lang="en-US" altLang="en-US" baseline="0" dirty="0" smtClean="0">
                <a:latin typeface="Arial" panose="020B0604020202020204" pitchFamily="34" charset="0"/>
              </a:rPr>
              <a:t> the vibrators drive)</a:t>
            </a:r>
            <a:r>
              <a:rPr lang="en-US" altLang="en-US" dirty="0" smtClean="0">
                <a:latin typeface="Arial" panose="020B0604020202020204" pitchFamily="34" charset="0"/>
              </a:rPr>
              <a:t> are perpendicular to the receiver (geophone) </a:t>
            </a:r>
            <a:r>
              <a:rPr lang="en-US" altLang="en-US" dirty="0" smtClean="0">
                <a:latin typeface="Arial" panose="020B0604020202020204" pitchFamily="34" charset="0"/>
              </a:rPr>
              <a:t>lines.</a:t>
            </a:r>
            <a:r>
              <a:rPr lang="en-US" altLang="en-US" baseline="0" dirty="0" smtClean="0">
                <a:latin typeface="Arial" panose="020B0604020202020204" pitchFamily="34" charset="0"/>
              </a:rPr>
              <a:t> </a:t>
            </a:r>
            <a:r>
              <a:rPr lang="en-US" altLang="en-US" dirty="0" smtClean="0">
                <a:latin typeface="Arial" panose="020B0604020202020204" pitchFamily="34" charset="0"/>
              </a:rPr>
              <a:t>The </a:t>
            </a:r>
            <a:r>
              <a:rPr lang="en-US" altLang="en-US" dirty="0" smtClean="0">
                <a:latin typeface="Arial" panose="020B0604020202020204" pitchFamily="34" charset="0"/>
              </a:rPr>
              <a:t>guiding principle here is the location of the midpoints half way between the source and receiver locations.</a:t>
            </a:r>
          </a:p>
          <a:p>
            <a:endParaRPr lang="en-US" altLang="en-US" dirty="0" smtClean="0">
              <a:latin typeface="Arial" panose="020B0604020202020204" pitchFamily="34" charset="0"/>
            </a:endParaRPr>
          </a:p>
          <a:p>
            <a:r>
              <a:rPr lang="en-US" altLang="en-US" dirty="0" smtClean="0">
                <a:latin typeface="Arial" panose="020B0604020202020204" pitchFamily="34" charset="0"/>
              </a:rPr>
              <a:t>Since the cable linking the receiver arrays conveys a digital signal entirely analogous to a telephone line, the recording truck is able to record the arrivals at a very large number of receiver </a:t>
            </a:r>
            <a:r>
              <a:rPr lang="en-US" altLang="en-US" dirty="0" smtClean="0">
                <a:latin typeface="Arial" panose="020B0604020202020204" pitchFamily="34" charset="0"/>
              </a:rPr>
              <a:t>locations.</a:t>
            </a:r>
            <a:r>
              <a:rPr lang="en-US" altLang="en-US" baseline="0" dirty="0" smtClean="0">
                <a:latin typeface="Arial" panose="020B0604020202020204" pitchFamily="34" charset="0"/>
              </a:rPr>
              <a:t> </a:t>
            </a:r>
            <a:r>
              <a:rPr lang="en-US" altLang="en-US" dirty="0" smtClean="0">
                <a:latin typeface="Arial" panose="020B0604020202020204" pitchFamily="34" charset="0"/>
              </a:rPr>
              <a:t>The </a:t>
            </a:r>
            <a:r>
              <a:rPr lang="en-US" altLang="en-US" dirty="0" smtClean="0">
                <a:latin typeface="Arial" panose="020B0604020202020204" pitchFamily="34" charset="0"/>
              </a:rPr>
              <a:t>receivers are laid out as a series of parallel lines that are all connected to the recording </a:t>
            </a:r>
            <a:r>
              <a:rPr lang="en-US" altLang="en-US" dirty="0" smtClean="0">
                <a:latin typeface="Arial" panose="020B0604020202020204" pitchFamily="34" charset="0"/>
              </a:rPr>
              <a:t>truck.</a:t>
            </a:r>
            <a:r>
              <a:rPr lang="en-US" altLang="en-US" baseline="0" dirty="0" smtClean="0">
                <a:latin typeface="Arial" panose="020B0604020202020204" pitchFamily="34" charset="0"/>
              </a:rPr>
              <a:t> </a:t>
            </a:r>
            <a:r>
              <a:rPr lang="en-US" altLang="en-US" dirty="0" smtClean="0">
                <a:latin typeface="Arial" panose="020B0604020202020204" pitchFamily="34" charset="0"/>
              </a:rPr>
              <a:t>For </a:t>
            </a:r>
            <a:r>
              <a:rPr lang="en-US" altLang="en-US" dirty="0" smtClean="0">
                <a:latin typeface="Arial" panose="020B0604020202020204" pitchFamily="34" charset="0"/>
              </a:rPr>
              <a:t>this diagram, the receivers (green circles) are spaced 50 meters apart and the receiver lines are spaced 400 meters </a:t>
            </a:r>
            <a:r>
              <a:rPr lang="en-US" altLang="en-US" dirty="0" smtClean="0">
                <a:latin typeface="Arial" panose="020B0604020202020204" pitchFamily="34" charset="0"/>
              </a:rPr>
              <a:t>apart.</a:t>
            </a:r>
            <a:r>
              <a:rPr lang="en-US" altLang="en-US" baseline="0" dirty="0" smtClean="0">
                <a:latin typeface="Arial" panose="020B0604020202020204" pitchFamily="34" charset="0"/>
              </a:rPr>
              <a:t> </a:t>
            </a:r>
            <a:r>
              <a:rPr lang="en-US" altLang="en-US" dirty="0" smtClean="0">
                <a:latin typeface="Arial" panose="020B0604020202020204" pitchFamily="34" charset="0"/>
              </a:rPr>
              <a:t>The </a:t>
            </a:r>
            <a:r>
              <a:rPr lang="en-US" altLang="en-US" dirty="0" smtClean="0">
                <a:latin typeface="Arial" panose="020B0604020202020204" pitchFamily="34" charset="0"/>
              </a:rPr>
              <a:t>perpendicular source lines have a 50 meter source spacing (red Xs) and the receiver lines are spaced 400 meters apart</a:t>
            </a:r>
            <a:r>
              <a:rPr lang="en-US" altLang="en-US" dirty="0" smtClean="0">
                <a:latin typeface="Arial" panose="020B0604020202020204" pitchFamily="34" charset="0"/>
              </a:rPr>
              <a:t>.</a:t>
            </a:r>
            <a:endParaRPr lang="en-US" altLang="en-US" dirty="0" smtClean="0"/>
          </a:p>
        </p:txBody>
      </p:sp>
    </p:spTree>
    <p:extLst>
      <p:ext uri="{BB962C8B-B14F-4D97-AF65-F5344CB8AC3E}">
        <p14:creationId xmlns:p14="http://schemas.microsoft.com/office/powerpoint/2010/main" val="866495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1182688" y="695325"/>
            <a:ext cx="4635500" cy="3476625"/>
          </a:xfrm>
          <a:ln/>
        </p:spPr>
      </p:sp>
      <p:sp>
        <p:nvSpPr>
          <p:cNvPr id="118787"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panose="020B0604020202020204" pitchFamily="34" charset="0"/>
              </a:rPr>
              <a:t>Here </a:t>
            </a:r>
            <a:r>
              <a:rPr lang="en-US" altLang="en-US" dirty="0" smtClean="0">
                <a:latin typeface="Arial" panose="020B0604020202020204" pitchFamily="34" charset="0"/>
              </a:rPr>
              <a:t>we consider one vibration point (white X) with all the receivers (green circles) </a:t>
            </a:r>
            <a:r>
              <a:rPr lang="en-US" altLang="en-US" dirty="0" smtClean="0">
                <a:latin typeface="Arial" panose="020B0604020202020204" pitchFamily="34" charset="0"/>
              </a:rPr>
              <a:t>active.</a:t>
            </a:r>
            <a:r>
              <a:rPr lang="en-US" altLang="en-US" baseline="0" dirty="0" smtClean="0">
                <a:latin typeface="Arial" panose="020B0604020202020204" pitchFamily="34" charset="0"/>
              </a:rPr>
              <a:t> </a:t>
            </a:r>
            <a:r>
              <a:rPr lang="en-US" altLang="en-US" dirty="0" smtClean="0">
                <a:latin typeface="Arial" panose="020B0604020202020204" pitchFamily="34" charset="0"/>
              </a:rPr>
              <a:t>The </a:t>
            </a:r>
            <a:r>
              <a:rPr lang="en-US" altLang="en-US" dirty="0" smtClean="0">
                <a:latin typeface="Arial" panose="020B0604020202020204" pitchFamily="34" charset="0"/>
              </a:rPr>
              <a:t>red diamonds are all the midpoints between the vibration (shot) and all the active </a:t>
            </a:r>
            <a:r>
              <a:rPr lang="en-US" altLang="en-US" dirty="0" smtClean="0">
                <a:latin typeface="Arial" panose="020B0604020202020204" pitchFamily="34" charset="0"/>
              </a:rPr>
              <a:t>receivers.</a:t>
            </a:r>
            <a:r>
              <a:rPr lang="en-US" altLang="en-US" baseline="0" dirty="0" smtClean="0">
                <a:latin typeface="Arial" panose="020B0604020202020204" pitchFamily="34" charset="0"/>
              </a:rPr>
              <a:t> </a:t>
            </a:r>
            <a:r>
              <a:rPr lang="en-US" altLang="en-US" dirty="0" smtClean="0">
                <a:latin typeface="Arial" panose="020B0604020202020204" pitchFamily="34" charset="0"/>
              </a:rPr>
              <a:t>One </a:t>
            </a:r>
            <a:r>
              <a:rPr lang="en-US" altLang="en-US" dirty="0" smtClean="0">
                <a:latin typeface="Arial" panose="020B0604020202020204" pitchFamily="34" charset="0"/>
              </a:rPr>
              <a:t>could say</a:t>
            </a:r>
            <a:r>
              <a:rPr lang="en-US" altLang="en-US" baseline="0" dirty="0" smtClean="0">
                <a:latin typeface="Arial" panose="020B0604020202020204" pitchFamily="34" charset="0"/>
              </a:rPr>
              <a:t> that the </a:t>
            </a:r>
            <a:r>
              <a:rPr lang="en-US" altLang="en-US" dirty="0" smtClean="0">
                <a:latin typeface="Arial" panose="020B0604020202020204" pitchFamily="34" charset="0"/>
              </a:rPr>
              <a:t>red diamonds are the “bounce points” for a horizontal interface in the subsurface.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9348506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1182688" y="695325"/>
            <a:ext cx="4635500" cy="3476625"/>
          </a:xfrm>
          <a:ln/>
        </p:spPr>
      </p:sp>
      <p:sp>
        <p:nvSpPr>
          <p:cNvPr id="119811"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panose="020B0604020202020204" pitchFamily="34" charset="0"/>
              </a:rPr>
              <a:t>Here</a:t>
            </a:r>
            <a:r>
              <a:rPr lang="en-US" altLang="en-US" baseline="0" dirty="0" smtClean="0">
                <a:latin typeface="Arial" panose="020B0604020202020204" pitchFamily="34" charset="0"/>
              </a:rPr>
              <a:t> </a:t>
            </a:r>
            <a:r>
              <a:rPr lang="en-US" altLang="en-US" baseline="0" dirty="0" smtClean="0">
                <a:latin typeface="Arial" panose="020B0604020202020204" pitchFamily="34" charset="0"/>
              </a:rPr>
              <a:t>we consider t</a:t>
            </a:r>
            <a:r>
              <a:rPr lang="en-US" altLang="en-US" dirty="0" smtClean="0">
                <a:latin typeface="Arial" panose="020B0604020202020204" pitchFamily="34" charset="0"/>
              </a:rPr>
              <a:t>he source-receiver midpoints after </a:t>
            </a:r>
            <a:r>
              <a:rPr lang="en-US" altLang="en-US" dirty="0" smtClean="0">
                <a:latin typeface="Arial" panose="020B0604020202020204" pitchFamily="34" charset="0"/>
              </a:rPr>
              <a:t>four (4) </a:t>
            </a:r>
            <a:r>
              <a:rPr lang="en-US" altLang="en-US" dirty="0" smtClean="0">
                <a:latin typeface="Arial" panose="020B0604020202020204" pitchFamily="34" charset="0"/>
              </a:rPr>
              <a:t>vibration points have been </a:t>
            </a:r>
            <a:r>
              <a:rPr lang="en-US" altLang="en-US" dirty="0" smtClean="0">
                <a:latin typeface="Arial" panose="020B0604020202020204" pitchFamily="34" charset="0"/>
              </a:rPr>
              <a:t>activated.</a:t>
            </a:r>
            <a:r>
              <a:rPr lang="en-US" altLang="en-US" baseline="0" dirty="0" smtClean="0">
                <a:latin typeface="Arial" panose="020B0604020202020204" pitchFamily="34" charset="0"/>
              </a:rPr>
              <a:t> </a:t>
            </a:r>
            <a:r>
              <a:rPr lang="en-US" altLang="en-US" dirty="0" smtClean="0">
                <a:latin typeface="Arial" panose="020B0604020202020204" pitchFamily="34" charset="0"/>
              </a:rPr>
              <a:t>You </a:t>
            </a:r>
            <a:r>
              <a:rPr lang="en-US" altLang="en-US" dirty="0" smtClean="0">
                <a:latin typeface="Arial" panose="020B0604020202020204" pitchFamily="34" charset="0"/>
              </a:rPr>
              <a:t>can start to see that a 3D </a:t>
            </a:r>
            <a:r>
              <a:rPr lang="en-US" altLang="en-US" dirty="0" smtClean="0"/>
              <a:t>“</a:t>
            </a:r>
            <a:r>
              <a:rPr lang="en-US" altLang="en-US" b="1" dirty="0" smtClean="0">
                <a:latin typeface="Arial" panose="020B0604020202020204" pitchFamily="34" charset="0"/>
              </a:rPr>
              <a:t>patch</a:t>
            </a:r>
            <a:r>
              <a:rPr lang="en-US" altLang="en-US" b="1" dirty="0" smtClean="0"/>
              <a:t>”</a:t>
            </a:r>
            <a:r>
              <a:rPr lang="en-US" altLang="en-US" dirty="0" smtClean="0">
                <a:latin typeface="Arial" panose="020B0604020202020204" pitchFamily="34" charset="0"/>
              </a:rPr>
              <a:t> of subsurface points is being </a:t>
            </a:r>
            <a:r>
              <a:rPr lang="en-US" altLang="en-US" dirty="0" smtClean="0">
                <a:latin typeface="Arial" panose="020B0604020202020204" pitchFamily="34" charset="0"/>
              </a:rPr>
              <a:t>recorded.</a:t>
            </a:r>
            <a:r>
              <a:rPr lang="en-US" altLang="en-US" baseline="0" dirty="0" smtClean="0">
                <a:latin typeface="Arial" panose="020B0604020202020204" pitchFamily="34" charset="0"/>
              </a:rPr>
              <a:t> </a:t>
            </a:r>
            <a:r>
              <a:rPr lang="en-US" altLang="en-US" dirty="0" smtClean="0">
                <a:latin typeface="Arial" panose="020B0604020202020204" pitchFamily="34" charset="0"/>
              </a:rPr>
              <a:t>At </a:t>
            </a:r>
            <a:r>
              <a:rPr lang="en-US" altLang="en-US" dirty="0" smtClean="0">
                <a:latin typeface="Arial" panose="020B0604020202020204" pitchFamily="34" charset="0"/>
              </a:rPr>
              <a:t>this point, the 3D patch is still </a:t>
            </a:r>
            <a:r>
              <a:rPr lang="en-US" altLang="en-US" dirty="0" smtClean="0">
                <a:latin typeface="Arial" panose="020B0604020202020204" pitchFamily="34" charset="0"/>
              </a:rPr>
              <a:t>one (1) </a:t>
            </a:r>
            <a:r>
              <a:rPr lang="en-US" altLang="en-US" dirty="0" smtClean="0">
                <a:latin typeface="Arial" panose="020B0604020202020204" pitchFamily="34" charset="0"/>
              </a:rPr>
              <a:t>fold (single fold</a:t>
            </a:r>
            <a:r>
              <a:rPr lang="en-US" altLang="en-US" dirty="0" smtClean="0">
                <a:latin typeface="Arial" panose="020B0604020202020204" pitchFamily="34" charset="0"/>
              </a:rPr>
              <a:t>), </a:t>
            </a:r>
            <a:r>
              <a:rPr lang="en-US" altLang="en-US" dirty="0" smtClean="0">
                <a:latin typeface="Arial" panose="020B0604020202020204" pitchFamily="34" charset="0"/>
              </a:rPr>
              <a:t>but as the vibrators proceed down the source lines, a larger fold results. </a:t>
            </a:r>
            <a:r>
              <a:rPr lang="en-US" altLang="en-US" dirty="0" smtClean="0">
                <a:latin typeface="Arial" panose="020B0604020202020204" pitchFamily="34" charset="0"/>
              </a:rPr>
              <a:t>The </a:t>
            </a:r>
            <a:r>
              <a:rPr lang="en-US" altLang="en-US" dirty="0" smtClean="0">
                <a:latin typeface="Arial" panose="020B0604020202020204" pitchFamily="34" charset="0"/>
              </a:rPr>
              <a:t>total fold is a direct function of the receiver spacing, receiver line spacing, source spacing, and the source line </a:t>
            </a:r>
            <a:r>
              <a:rPr lang="en-US" altLang="en-US" dirty="0" smtClean="0">
                <a:latin typeface="Arial" panose="020B0604020202020204" pitchFamily="34" charset="0"/>
              </a:rPr>
              <a:t>spacing.</a:t>
            </a:r>
            <a:r>
              <a:rPr lang="en-US" altLang="en-US" baseline="0" dirty="0" smtClean="0">
                <a:latin typeface="Arial" panose="020B0604020202020204" pitchFamily="34" charset="0"/>
              </a:rPr>
              <a:t> </a:t>
            </a:r>
            <a:r>
              <a:rPr lang="en-US" altLang="en-US" dirty="0" smtClean="0">
                <a:latin typeface="Arial" panose="020B0604020202020204" pitchFamily="34" charset="0"/>
              </a:rPr>
              <a:t>Since </a:t>
            </a:r>
            <a:r>
              <a:rPr lang="en-US" altLang="en-US" dirty="0" smtClean="0">
                <a:latin typeface="Arial" panose="020B0604020202020204" pitchFamily="34" charset="0"/>
              </a:rPr>
              <a:t>the patch is only half as wide as the spread of the receivers, when the total patch is acquired, the field layout is picked up and moved over to generate an adjoining patch. </a:t>
            </a:r>
            <a:r>
              <a:rPr lang="en-US" altLang="en-US" dirty="0" smtClean="0">
                <a:latin typeface="Arial" panose="020B0604020202020204" pitchFamily="34" charset="0"/>
              </a:rPr>
              <a:t>When </a:t>
            </a:r>
            <a:r>
              <a:rPr lang="en-US" altLang="en-US" dirty="0" smtClean="0">
                <a:latin typeface="Arial" panose="020B0604020202020204" pitchFamily="34" charset="0"/>
              </a:rPr>
              <a:t>the patches are put together, the product is a full 3D survey.</a:t>
            </a:r>
            <a:r>
              <a:rPr lang="en-US" altLang="en-US" dirty="0" smtClean="0"/>
              <a:t>  </a:t>
            </a:r>
          </a:p>
          <a:p>
            <a:endParaRPr lang="en-US" altLang="en-US" dirty="0" smtClean="0"/>
          </a:p>
        </p:txBody>
      </p:sp>
    </p:spTree>
    <p:extLst>
      <p:ext uri="{BB962C8B-B14F-4D97-AF65-F5344CB8AC3E}">
        <p14:creationId xmlns:p14="http://schemas.microsoft.com/office/powerpoint/2010/main" val="20927042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With </a:t>
            </a:r>
            <a:r>
              <a:rPr lang="en-US" altLang="en-US" dirty="0" smtClean="0"/>
              <a:t>3D surveys, we get some artifacts (effects that distort the geology) in shallow </a:t>
            </a:r>
            <a:r>
              <a:rPr lang="en-US" altLang="en-US" dirty="0" smtClean="0"/>
              <a:t>zones.</a:t>
            </a:r>
            <a:r>
              <a:rPr lang="en-US" altLang="en-US" baseline="0" dirty="0" smtClean="0"/>
              <a:t> </a:t>
            </a:r>
            <a:r>
              <a:rPr lang="en-US" altLang="en-US" dirty="0" smtClean="0"/>
              <a:t>These </a:t>
            </a:r>
            <a:r>
              <a:rPr lang="en-US" altLang="en-US" dirty="0" smtClean="0"/>
              <a:t>artifacts diminish</a:t>
            </a:r>
            <a:r>
              <a:rPr lang="en-US" altLang="en-US" baseline="0" dirty="0" smtClean="0"/>
              <a:t> at depth – usually insignificant below about 3000 </a:t>
            </a:r>
            <a:r>
              <a:rPr lang="en-US" altLang="en-US" baseline="0" dirty="0" smtClean="0"/>
              <a:t>ft. This </a:t>
            </a:r>
            <a:r>
              <a:rPr lang="en-US" altLang="en-US" baseline="0" dirty="0" smtClean="0"/>
              <a:t>is due to some locations not having enough midpoints at shallow </a:t>
            </a:r>
            <a:r>
              <a:rPr lang="en-US" altLang="en-US" baseline="0" dirty="0" smtClean="0"/>
              <a:t>depth. The </a:t>
            </a:r>
            <a:r>
              <a:rPr lang="en-US" altLang="en-US" baseline="0" dirty="0" smtClean="0"/>
              <a:t>artifacts due to survey geometry are call the acquisition “</a:t>
            </a:r>
            <a:r>
              <a:rPr lang="en-US" altLang="en-US" baseline="0" dirty="0" smtClean="0"/>
              <a:t>footprint”.</a:t>
            </a: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t>Both seismic images are from the same marine 3D </a:t>
            </a:r>
            <a:r>
              <a:rPr lang="en-US" altLang="en-US" baseline="0" dirty="0" smtClean="0"/>
              <a:t>survey. The </a:t>
            </a:r>
            <a:r>
              <a:rPr lang="en-US" altLang="en-US" baseline="0" dirty="0" smtClean="0"/>
              <a:t>image in the upper right is a crossline – perpendicular to the boat </a:t>
            </a:r>
            <a:r>
              <a:rPr lang="en-US" altLang="en-US" baseline="0" dirty="0" smtClean="0"/>
              <a:t>paths. The </a:t>
            </a:r>
            <a:r>
              <a:rPr lang="en-US" altLang="en-US" baseline="0" dirty="0" smtClean="0"/>
              <a:t>dotted cyan line is the water bottom reflection. </a:t>
            </a:r>
            <a:r>
              <a:rPr lang="en-US" altLang="en-US" baseline="0" dirty="0" smtClean="0"/>
              <a:t>Note </a:t>
            </a:r>
            <a:r>
              <a:rPr lang="en-US" altLang="en-US" baseline="0" dirty="0" smtClean="0"/>
              <a:t>how jumbled it is. </a:t>
            </a:r>
            <a:r>
              <a:rPr lang="en-US" altLang="en-US" baseline="0" dirty="0" smtClean="0"/>
              <a:t>This </a:t>
            </a:r>
            <a:r>
              <a:rPr lang="en-US" altLang="en-US" baseline="0" dirty="0" smtClean="0"/>
              <a:t>is due in part to the acquisition </a:t>
            </a:r>
            <a:r>
              <a:rPr lang="en-US" altLang="en-US" baseline="0" dirty="0" smtClean="0"/>
              <a:t>geometry. The </a:t>
            </a:r>
            <a:r>
              <a:rPr lang="en-US" altLang="en-US" baseline="0" dirty="0" smtClean="0"/>
              <a:t>lower image is the reflection amplitude along the cyan (water bottom)</a:t>
            </a:r>
            <a:r>
              <a:rPr lang="en-US" altLang="en-US" baseline="0" dirty="0" smtClean="0"/>
              <a:t>. Notice </a:t>
            </a:r>
            <a:r>
              <a:rPr lang="en-US" altLang="en-US" baseline="0" dirty="0" smtClean="0"/>
              <a:t>the color striations left-to-right (west-to-east)</a:t>
            </a:r>
            <a:r>
              <a:rPr lang="en-US" altLang="en-US" baseline="0" dirty="0" smtClean="0"/>
              <a:t>. These </a:t>
            </a:r>
            <a:r>
              <a:rPr lang="en-US" altLang="en-US" baseline="0" dirty="0" smtClean="0"/>
              <a:t>striations tell me that the boat sailed east-west rather than north-</a:t>
            </a:r>
            <a:r>
              <a:rPr lang="en-US" altLang="en-US" baseline="0" dirty="0" smtClean="0"/>
              <a:t>south. The </a:t>
            </a:r>
            <a:r>
              <a:rPr lang="en-US" altLang="en-US" baseline="0" dirty="0" smtClean="0"/>
              <a:t>high-frequency color variations (striations) are NOT due to geology – are an artifact of the acquisition geometry.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p>
          <a:p>
            <a:r>
              <a:rPr lang="en-US" altLang="en-US" dirty="0" smtClean="0"/>
              <a:t>There are some methods we can use to mitigate these </a:t>
            </a:r>
            <a:r>
              <a:rPr lang="en-US" altLang="en-US" dirty="0" smtClean="0"/>
              <a:t>artifacts.</a:t>
            </a:r>
            <a:r>
              <a:rPr lang="en-US" altLang="en-US" baseline="0" dirty="0" smtClean="0"/>
              <a:t> </a:t>
            </a:r>
            <a:r>
              <a:rPr lang="en-US" altLang="en-US" dirty="0" smtClean="0"/>
              <a:t>Good </a:t>
            </a:r>
            <a:r>
              <a:rPr lang="en-US" altLang="en-US" dirty="0" smtClean="0"/>
              <a:t>solutions are </a:t>
            </a:r>
            <a:r>
              <a:rPr lang="en-US" altLang="en-US" dirty="0" smtClean="0"/>
              <a:t>costly.</a:t>
            </a:r>
            <a:r>
              <a:rPr lang="en-US" altLang="en-US" baseline="0" dirty="0" smtClean="0"/>
              <a:t> </a:t>
            </a:r>
            <a:r>
              <a:rPr lang="en-US" altLang="en-US" dirty="0" smtClean="0"/>
              <a:t>Data </a:t>
            </a:r>
            <a:r>
              <a:rPr lang="en-US" altLang="en-US" dirty="0" smtClean="0"/>
              <a:t>processors can cosmetically reduce these artifacts, but cosmetic “tricks” can cause more problems than they solve. </a:t>
            </a:r>
            <a:r>
              <a:rPr lang="en-US" altLang="en-US" dirty="0" smtClean="0"/>
              <a:t>Beware</a:t>
            </a:r>
            <a:r>
              <a:rPr lang="en-US" altLang="en-US" dirty="0" smtClean="0"/>
              <a:t>!</a:t>
            </a:r>
          </a:p>
        </p:txBody>
      </p:sp>
    </p:spTree>
    <p:extLst>
      <p:ext uri="{BB962C8B-B14F-4D97-AF65-F5344CB8AC3E}">
        <p14:creationId xmlns:p14="http://schemas.microsoft.com/office/powerpoint/2010/main" val="31470150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Summary</a:t>
            </a:r>
            <a:endParaRPr lang="en-US" dirty="0" smtClean="0"/>
          </a:p>
        </p:txBody>
      </p:sp>
    </p:spTree>
    <p:extLst>
      <p:ext uri="{BB962C8B-B14F-4D97-AF65-F5344CB8AC3E}">
        <p14:creationId xmlns:p14="http://schemas.microsoft.com/office/powerpoint/2010/main" val="27939711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0FDD172-55D5-4B26-AD05-BEC291707DF2}" type="slidenum">
              <a:rPr lang="en-US" altLang="en-US" sz="1200"/>
              <a:pPr/>
              <a:t>46</a:t>
            </a:fld>
            <a:endParaRPr lang="en-US" altLang="en-US" sz="1200" dirty="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extLst>
      <p:ext uri="{BB962C8B-B14F-4D97-AF65-F5344CB8AC3E}">
        <p14:creationId xmlns:p14="http://schemas.microsoft.com/office/powerpoint/2010/main" val="3900283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We </a:t>
            </a:r>
            <a:r>
              <a:rPr lang="en-US" altLang="en-US" dirty="0" smtClean="0"/>
              <a:t>have to produce energy that propagates down through</a:t>
            </a:r>
            <a:r>
              <a:rPr lang="en-US" altLang="en-US" baseline="0" dirty="0" smtClean="0"/>
              <a:t> the earth and reflects off acoustic boundaries (at step changes in impedance)</a:t>
            </a:r>
            <a:r>
              <a:rPr lang="en-US" altLang="en-US" baseline="0" dirty="0" smtClean="0"/>
              <a:t>. This slide </a:t>
            </a:r>
            <a:r>
              <a:rPr lang="en-US" altLang="en-US" baseline="0" dirty="0" smtClean="0"/>
              <a:t>is for a land </a:t>
            </a:r>
            <a:r>
              <a:rPr lang="en-US" altLang="en-US" baseline="0" dirty="0" smtClean="0"/>
              <a:t>source. The </a:t>
            </a:r>
            <a:r>
              <a:rPr lang="en-US" altLang="en-US" baseline="0" dirty="0" smtClean="0"/>
              <a:t>red arcs represent wavefronts of the acoustic energy radiating out at </a:t>
            </a:r>
            <a:r>
              <a:rPr lang="en-US" altLang="en-US" baseline="0" dirty="0" smtClean="0"/>
              <a:t>three (3) </a:t>
            </a:r>
            <a:r>
              <a:rPr lang="en-US" altLang="en-US" baseline="0" dirty="0" smtClean="0"/>
              <a:t>successive time </a:t>
            </a:r>
            <a:r>
              <a:rPr lang="en-US" altLang="en-US" baseline="0" dirty="0" smtClean="0"/>
              <a:t>steps. The </a:t>
            </a:r>
            <a:r>
              <a:rPr lang="en-US" altLang="en-US" baseline="0" dirty="0" smtClean="0"/>
              <a:t>black arrows show a few raypaths.</a:t>
            </a:r>
            <a:endParaRPr lang="en-US" altLang="en-US" dirty="0" smtClean="0"/>
          </a:p>
          <a:p>
            <a:endParaRPr lang="en-US" altLang="en-US" dirty="0" smtClean="0"/>
          </a:p>
        </p:txBody>
      </p:sp>
    </p:spTree>
    <p:extLst>
      <p:ext uri="{BB962C8B-B14F-4D97-AF65-F5344CB8AC3E}">
        <p14:creationId xmlns:p14="http://schemas.microsoft.com/office/powerpoint/2010/main" val="3370680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The </a:t>
            </a:r>
            <a:r>
              <a:rPr lang="en-US" altLang="en-US" dirty="0" smtClean="0"/>
              <a:t>energy has to be detected and recorded </a:t>
            </a:r>
            <a:r>
              <a:rPr lang="en-US" altLang="en-US" dirty="0" smtClean="0"/>
              <a:t>digitally.</a:t>
            </a:r>
            <a:r>
              <a:rPr lang="en-US" altLang="en-US" baseline="0" dirty="0" smtClean="0"/>
              <a:t> </a:t>
            </a:r>
            <a:r>
              <a:rPr lang="en-US" altLang="en-US" dirty="0" smtClean="0"/>
              <a:t>By receivers, </a:t>
            </a:r>
            <a:r>
              <a:rPr lang="en-US" altLang="en-US" dirty="0" smtClean="0"/>
              <a:t>we mean “listening devices” that sense and record</a:t>
            </a:r>
            <a:r>
              <a:rPr lang="en-US" altLang="en-US" baseline="0" dirty="0" smtClean="0"/>
              <a:t> energy arriving </a:t>
            </a:r>
            <a:r>
              <a:rPr lang="en-US" altLang="en-US" baseline="0" dirty="0" smtClean="0"/>
              <a:t>on them. A </a:t>
            </a:r>
            <a:r>
              <a:rPr lang="en-US" altLang="en-US" baseline="0" dirty="0" smtClean="0"/>
              <a:t>survey is completed by sending out energy and recording energy using hundreds of source points and thousands of receiver </a:t>
            </a:r>
            <a:r>
              <a:rPr lang="en-US" altLang="en-US" baseline="0" dirty="0" smtClean="0"/>
              <a:t>locations. The </a:t>
            </a:r>
            <a:r>
              <a:rPr lang="en-US" altLang="en-US" baseline="0" dirty="0" smtClean="0"/>
              <a:t>equipment is moved around the survey area to get the desired subsurface </a:t>
            </a:r>
            <a:r>
              <a:rPr lang="en-US" altLang="en-US" baseline="0" dirty="0" smtClean="0"/>
              <a:t>coverage. We </a:t>
            </a:r>
            <a:r>
              <a:rPr lang="en-US" altLang="en-US" baseline="0" dirty="0" smtClean="0"/>
              <a:t>say that the equipment “rolls” from one shot location (with a set of active receivers) to the next shot location.</a:t>
            </a:r>
            <a:endParaRPr lang="en-US" altLang="en-US" dirty="0" smtClean="0"/>
          </a:p>
        </p:txBody>
      </p:sp>
    </p:spTree>
    <p:extLst>
      <p:ext uri="{BB962C8B-B14F-4D97-AF65-F5344CB8AC3E}">
        <p14:creationId xmlns:p14="http://schemas.microsoft.com/office/powerpoint/2010/main" val="1890829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We </a:t>
            </a:r>
            <a:r>
              <a:rPr lang="en-US" altLang="en-US" dirty="0" smtClean="0"/>
              <a:t>really are interested in only energy that is reflected off subsurface </a:t>
            </a:r>
            <a:r>
              <a:rPr lang="en-US" altLang="en-US" dirty="0" smtClean="0"/>
              <a:t>interfaces.</a:t>
            </a:r>
            <a:r>
              <a:rPr lang="en-US" altLang="en-US" baseline="0" dirty="0" smtClean="0"/>
              <a:t> </a:t>
            </a:r>
            <a:r>
              <a:rPr lang="en-US" altLang="en-US" dirty="0" smtClean="0"/>
              <a:t>So </a:t>
            </a:r>
            <a:r>
              <a:rPr lang="en-US" altLang="en-US" dirty="0" smtClean="0"/>
              <a:t>we want to maximize </a:t>
            </a:r>
            <a:r>
              <a:rPr lang="en-US" altLang="en-US" dirty="0" smtClean="0"/>
              <a:t>down-going </a:t>
            </a:r>
            <a:r>
              <a:rPr lang="en-US" altLang="en-US" dirty="0" smtClean="0"/>
              <a:t>energy and </a:t>
            </a:r>
            <a:r>
              <a:rPr lang="en-US" altLang="en-US" dirty="0" smtClean="0"/>
              <a:t>up-coming </a:t>
            </a:r>
            <a:r>
              <a:rPr lang="en-US" altLang="en-US" dirty="0" smtClean="0"/>
              <a:t>reflected energy AND minimize </a:t>
            </a:r>
            <a:r>
              <a:rPr lang="en-US" altLang="en-US" dirty="0" smtClean="0">
                <a:latin typeface="Arial" panose="020B0604020202020204" pitchFamily="34" charset="0"/>
              </a:rPr>
              <a:t>horizontally-propagating </a:t>
            </a:r>
            <a:r>
              <a:rPr lang="en-US" altLang="en-US" dirty="0" smtClean="0">
                <a:latin typeface="Arial" panose="020B0604020202020204" pitchFamily="34" charset="0"/>
              </a:rPr>
              <a:t>energy.</a:t>
            </a:r>
            <a:r>
              <a:rPr lang="en-US" altLang="en-US" baseline="0" dirty="0" smtClean="0">
                <a:latin typeface="Arial" panose="020B0604020202020204" pitchFamily="34" charset="0"/>
              </a:rPr>
              <a:t> </a:t>
            </a:r>
            <a:r>
              <a:rPr lang="en-US" altLang="en-US" dirty="0" smtClean="0">
                <a:latin typeface="Arial" panose="020B0604020202020204" pitchFamily="34" charset="0"/>
              </a:rPr>
              <a:t>We </a:t>
            </a:r>
            <a:r>
              <a:rPr lang="en-US" altLang="en-US" dirty="0" smtClean="0">
                <a:latin typeface="Arial" panose="020B0604020202020204" pitchFamily="34" charset="0"/>
              </a:rPr>
              <a:t>can get closer to the ideal situation by using arrays:</a:t>
            </a:r>
          </a:p>
          <a:p>
            <a:r>
              <a:rPr lang="en-US" altLang="en-US" dirty="0" smtClean="0">
                <a:latin typeface="Arial" panose="020B0604020202020204" pitchFamily="34" charset="0"/>
              </a:rPr>
              <a:t>   - source arrays where we use several energy sources “firing” in</a:t>
            </a:r>
            <a:r>
              <a:rPr lang="en-US" altLang="en-US" baseline="0" dirty="0" smtClean="0">
                <a:latin typeface="Arial" panose="020B0604020202020204" pitchFamily="34" charset="0"/>
              </a:rPr>
              <a:t> unison.</a:t>
            </a:r>
          </a:p>
          <a:p>
            <a:r>
              <a:rPr lang="en-US" altLang="en-US" baseline="0" dirty="0" smtClean="0">
                <a:latin typeface="Arial" panose="020B0604020202020204" pitchFamily="34" charset="0"/>
              </a:rPr>
              <a:t>   - receiver arrays (or groups) where the output from several “listening devices” are combined to form a single output</a:t>
            </a:r>
            <a:r>
              <a:rPr lang="en-US" altLang="en-US" baseline="0" dirty="0" smtClean="0">
                <a:latin typeface="Arial" panose="020B0604020202020204" pitchFamily="34" charset="0"/>
              </a:rPr>
              <a:t>.</a:t>
            </a:r>
            <a:endParaRPr lang="en-US" altLang="en-US" baseline="0" dirty="0" smtClean="0">
              <a:latin typeface="Arial" panose="020B0604020202020204" pitchFamily="34" charset="0"/>
            </a:endParaRPr>
          </a:p>
          <a:p>
            <a:r>
              <a:rPr lang="en-US" altLang="en-US" baseline="0" dirty="0" smtClean="0">
                <a:latin typeface="Arial" panose="020B0604020202020204" pitchFamily="34" charset="0"/>
              </a:rPr>
              <a:t>A lot of science has been developed to cancel </a:t>
            </a:r>
            <a:r>
              <a:rPr lang="en-US" altLang="en-US" dirty="0" smtClean="0">
                <a:latin typeface="Arial" panose="020B0604020202020204" pitchFamily="34" charset="0"/>
              </a:rPr>
              <a:t>horizontally-propagating energy</a:t>
            </a:r>
            <a:r>
              <a:rPr lang="en-US" altLang="en-US" baseline="0" dirty="0" smtClean="0">
                <a:latin typeface="Arial" panose="020B0604020202020204" pitchFamily="34" charset="0"/>
              </a:rPr>
              <a:t> while </a:t>
            </a:r>
            <a:r>
              <a:rPr lang="en-US" altLang="en-US" dirty="0" smtClean="0">
                <a:latin typeface="Arial" panose="020B0604020202020204" pitchFamily="34" charset="0"/>
              </a:rPr>
              <a:t>reinforcing the vertically traveling seismic energy.</a:t>
            </a: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418055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There </a:t>
            </a:r>
            <a:r>
              <a:rPr lang="en-US" altLang="en-US" dirty="0" smtClean="0"/>
              <a:t>is a lot that we can do to increase our desired</a:t>
            </a:r>
            <a:r>
              <a:rPr lang="en-US" altLang="en-US" baseline="0" dirty="0" smtClean="0"/>
              <a:t> “signal” (reflected energy) and cancel “noise” (everything else) in </a:t>
            </a:r>
            <a:r>
              <a:rPr lang="en-US" altLang="en-US" baseline="0" dirty="0" smtClean="0"/>
              <a:t>processing. We’ll </a:t>
            </a:r>
            <a:r>
              <a:rPr lang="en-US" altLang="en-US" baseline="0" dirty="0" smtClean="0"/>
              <a:t>cover some of this in the next lesson on seismic data processing (at a very elementary level).</a:t>
            </a:r>
          </a:p>
          <a:p>
            <a:endParaRPr lang="en-US" altLang="en-US" baseline="0" dirty="0" smtClean="0"/>
          </a:p>
          <a:p>
            <a:r>
              <a:rPr lang="en-US" altLang="en-US" baseline="0" dirty="0" smtClean="0"/>
              <a:t>This </a:t>
            </a:r>
            <a:r>
              <a:rPr lang="en-US" altLang="en-US" baseline="0" dirty="0" smtClean="0"/>
              <a:t>slide highlights a very important method for increasing the signal-to-noise ratio for our </a:t>
            </a:r>
            <a:r>
              <a:rPr lang="en-US" altLang="en-US" baseline="0" dirty="0" smtClean="0"/>
              <a:t>data. Here </a:t>
            </a:r>
            <a:r>
              <a:rPr lang="en-US" altLang="en-US" baseline="0" dirty="0" smtClean="0"/>
              <a:t>we want information at the red dot on a subsurface </a:t>
            </a:r>
            <a:r>
              <a:rPr lang="en-US" altLang="en-US" baseline="0" dirty="0" smtClean="0"/>
              <a:t>interface. I </a:t>
            </a:r>
            <a:r>
              <a:rPr lang="en-US" altLang="en-US" baseline="0" dirty="0" smtClean="0"/>
              <a:t>show raypaths for three source-receivers pairs that “sample” the geology at the red </a:t>
            </a:r>
            <a:r>
              <a:rPr lang="en-US" altLang="en-US" baseline="0" dirty="0" smtClean="0"/>
              <a:t>dot. The </a:t>
            </a:r>
            <a:r>
              <a:rPr lang="en-US" altLang="en-US" baseline="0" dirty="0" smtClean="0"/>
              <a:t>“geologic signal” is almost the same for each </a:t>
            </a:r>
            <a:r>
              <a:rPr lang="en-US" altLang="en-US" baseline="0" dirty="0" err="1" smtClean="0"/>
              <a:t>raypath</a:t>
            </a:r>
            <a:r>
              <a:rPr lang="en-US" altLang="en-US" baseline="0" dirty="0" smtClean="0"/>
              <a:t>. If </a:t>
            </a:r>
            <a:r>
              <a:rPr lang="en-US" altLang="en-US" baseline="0" dirty="0" smtClean="0"/>
              <a:t>we sum the response from these three raypaths, we reinforce the “geologic </a:t>
            </a:r>
            <a:r>
              <a:rPr lang="en-US" altLang="en-US" baseline="0" dirty="0" smtClean="0"/>
              <a:t>signal”. At </a:t>
            </a:r>
            <a:r>
              <a:rPr lang="en-US" altLang="en-US" baseline="0" dirty="0" smtClean="0"/>
              <a:t>the same time, much of the “noise” cancels out because much of the noise is random. </a:t>
            </a:r>
            <a:r>
              <a:rPr lang="en-US" altLang="en-US" baseline="0" dirty="0" smtClean="0"/>
              <a:t>More </a:t>
            </a:r>
            <a:r>
              <a:rPr lang="en-US" altLang="en-US" baseline="0" dirty="0" smtClean="0"/>
              <a:t>on this </a:t>
            </a:r>
            <a:r>
              <a:rPr lang="en-US" altLang="en-US" baseline="0" dirty="0" smtClean="0"/>
              <a:t>in next lesson (Lecture 17).</a:t>
            </a:r>
            <a:endParaRPr lang="en-US" altLang="en-US" baseline="0" dirty="0" smtClean="0"/>
          </a:p>
          <a:p>
            <a:endParaRPr lang="en-US" altLang="en-US" dirty="0" smtClean="0"/>
          </a:p>
        </p:txBody>
      </p:sp>
    </p:spTree>
    <p:extLst>
      <p:ext uri="{BB962C8B-B14F-4D97-AF65-F5344CB8AC3E}">
        <p14:creationId xmlns:p14="http://schemas.microsoft.com/office/powerpoint/2010/main" val="607262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 </a:t>
            </a:r>
            <a:r>
              <a:rPr lang="en-US" dirty="0" smtClean="0"/>
              <a:t>photo of a </a:t>
            </a:r>
            <a:r>
              <a:rPr lang="en-US" dirty="0" smtClean="0"/>
              <a:t>seismic </a:t>
            </a:r>
            <a:r>
              <a:rPr lang="en-US" dirty="0" smtClean="0"/>
              <a:t>acquisition ship.</a:t>
            </a:r>
          </a:p>
          <a:p>
            <a:endParaRPr lang="en-US" altLang="en-US" dirty="0" smtClean="0"/>
          </a:p>
          <a:p>
            <a:endParaRPr lang="en-US" altLang="en-US" dirty="0" smtClean="0"/>
          </a:p>
        </p:txBody>
      </p:sp>
    </p:spTree>
    <p:extLst>
      <p:ext uri="{BB962C8B-B14F-4D97-AF65-F5344CB8AC3E}">
        <p14:creationId xmlns:p14="http://schemas.microsoft.com/office/powerpoint/2010/main" val="2536604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pic>
        <p:nvPicPr>
          <p:cNvPr id="1026" name="Picture 1"/>
          <p:cNvPicPr>
            <a:picLocks noChangeAspect="1"/>
          </p:cNvPicPr>
          <p:nvPr userDrawn="1"/>
        </p:nvPicPr>
        <p:blipFill>
          <a:blip r:embed="rId4"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1" name="Picture 2"/>
          <p:cNvPicPr>
            <a:picLocks noChangeAspect="1" noChangeArrowheads="1"/>
          </p:cNvPicPr>
          <p:nvPr userDrawn="1"/>
        </p:nvPicPr>
        <p:blipFill>
          <a:blip r:embed="rId5"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6"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wmf"/><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oleObject1.bin"/><Relationship Id="rId5" Type="http://schemas.openxmlformats.org/officeDocument/2006/relationships/image" Target="../media/image14.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sp>
        <p:nvSpPr>
          <p:cNvPr id="16" name="Rectangle 15"/>
          <p:cNvSpPr/>
          <p:nvPr/>
        </p:nvSpPr>
        <p:spPr bwMode="auto">
          <a:xfrm>
            <a:off x="1631852" y="1222375"/>
            <a:ext cx="5894363" cy="765175"/>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991584" y="1398467"/>
            <a:ext cx="5154807" cy="443532"/>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Seismic </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Acquisition</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pic>
        <p:nvPicPr>
          <p:cNvPr id="13" name="Picture 31" descr="VIBELINE"/>
          <p:cNvPicPr>
            <a:picLocks noChangeAspect="1" noChangeArrowheads="1"/>
          </p:cNvPicPr>
          <p:nvPr/>
        </p:nvPicPr>
        <p:blipFill>
          <a:blip r:embed="rId3" cstate="print">
            <a:extLst>
              <a:ext uri="{28A0092B-C50C-407E-A947-70E740481C1C}">
                <a14:useLocalDpi xmlns:a14="http://schemas.microsoft.com/office/drawing/2010/main" val="0"/>
              </a:ext>
            </a:extLst>
          </a:blip>
          <a:srcRect l="15076" t="27443" b="10733"/>
          <a:stretch>
            <a:fillRect/>
          </a:stretch>
        </p:blipFill>
        <p:spPr bwMode="auto">
          <a:xfrm>
            <a:off x="508825" y="2258189"/>
            <a:ext cx="4208153" cy="2042806"/>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32" descr="Ramform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2622" y="3944989"/>
            <a:ext cx="4170053" cy="2387631"/>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ChangeArrowheads="1"/>
          </p:cNvSpPr>
          <p:nvPr/>
        </p:nvSpPr>
        <p:spPr bwMode="auto">
          <a:xfrm>
            <a:off x="265113" y="1063625"/>
            <a:ext cx="490179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576263" indent="-22860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30000"/>
              </a:spcBef>
            </a:pPr>
            <a:r>
              <a:rPr lang="en-US" altLang="en-US" b="1" dirty="0">
                <a:latin typeface="Arial" panose="020B0604020202020204" pitchFamily="34" charset="0"/>
              </a:rPr>
              <a:t>Air gun</a:t>
            </a:r>
          </a:p>
          <a:p>
            <a:pPr lvl="1">
              <a:lnSpc>
                <a:spcPct val="95000"/>
              </a:lnSpc>
              <a:spcBef>
                <a:spcPct val="30000"/>
              </a:spcBef>
              <a:buFontTx/>
              <a:buChar char="•"/>
              <a:tabLst>
                <a:tab pos="738188" algn="l"/>
              </a:tabLst>
            </a:pPr>
            <a:r>
              <a:rPr lang="en-US" altLang="en-US" sz="2200" dirty="0" smtClean="0">
                <a:latin typeface="Arial" panose="020B0604020202020204" pitchFamily="34" charset="0"/>
              </a:rPr>
              <a:t>Air guns are the </a:t>
            </a:r>
            <a:r>
              <a:rPr lang="en-US" altLang="en-US" sz="2200" dirty="0">
                <a:latin typeface="Arial" panose="020B0604020202020204" pitchFamily="34" charset="0"/>
              </a:rPr>
              <a:t>industry </a:t>
            </a:r>
            <a:r>
              <a:rPr lang="en-US" altLang="en-US" sz="2200" dirty="0" smtClean="0">
                <a:latin typeface="Arial" panose="020B0604020202020204" pitchFamily="34" charset="0"/>
              </a:rPr>
              <a:t>	standard for marine </a:t>
            </a:r>
            <a:r>
              <a:rPr lang="en-US" altLang="en-US" sz="2200" dirty="0">
                <a:latin typeface="Arial" panose="020B0604020202020204" pitchFamily="34" charset="0"/>
              </a:rPr>
              <a:t>energy </a:t>
            </a:r>
            <a:r>
              <a:rPr lang="en-US" altLang="en-US" sz="2200" dirty="0" smtClean="0">
                <a:latin typeface="Arial" panose="020B0604020202020204" pitchFamily="34" charset="0"/>
              </a:rPr>
              <a:t>	sources.</a:t>
            </a:r>
            <a:endParaRPr lang="en-US" altLang="en-US" sz="2200" dirty="0">
              <a:latin typeface="Arial" panose="020B0604020202020204" pitchFamily="34" charset="0"/>
            </a:endParaRPr>
          </a:p>
          <a:p>
            <a:pPr lvl="1">
              <a:lnSpc>
                <a:spcPct val="95000"/>
              </a:lnSpc>
              <a:spcBef>
                <a:spcPct val="30000"/>
              </a:spcBef>
              <a:buFontTx/>
              <a:buChar char="•"/>
              <a:tabLst>
                <a:tab pos="738188" algn="l"/>
              </a:tabLst>
            </a:pPr>
            <a:r>
              <a:rPr lang="en-US" altLang="en-US" sz="2200" dirty="0" smtClean="0">
                <a:latin typeface="Arial" panose="020B0604020202020204" pitchFamily="34" charset="0"/>
              </a:rPr>
              <a:t>Compressed air </a:t>
            </a:r>
            <a:r>
              <a:rPr lang="en-US" altLang="en-US" sz="2200" dirty="0">
                <a:latin typeface="Arial" panose="020B0604020202020204" pitchFamily="34" charset="0"/>
              </a:rPr>
              <a:t>is stored in a </a:t>
            </a:r>
            <a:r>
              <a:rPr lang="en-US" altLang="en-US" sz="2200" dirty="0" smtClean="0">
                <a:latin typeface="Arial" panose="020B0604020202020204" pitchFamily="34" charset="0"/>
              </a:rPr>
              <a:t>	chamber </a:t>
            </a:r>
            <a:r>
              <a:rPr lang="en-US" altLang="en-US" sz="2200" dirty="0">
                <a:latin typeface="Arial" panose="020B0604020202020204" pitchFamily="34" charset="0"/>
              </a:rPr>
              <a:t>sealed by a </a:t>
            </a:r>
            <a:r>
              <a:rPr lang="en-US" altLang="en-US" sz="2200" dirty="0" smtClean="0">
                <a:latin typeface="Arial" panose="020B0604020202020204" pitchFamily="34" charset="0"/>
              </a:rPr>
              <a:t>piston.</a:t>
            </a:r>
            <a:endParaRPr lang="en-US" altLang="en-US" sz="2200" dirty="0">
              <a:latin typeface="Arial" panose="020B0604020202020204" pitchFamily="34" charset="0"/>
            </a:endParaRPr>
          </a:p>
          <a:p>
            <a:pPr lvl="1">
              <a:lnSpc>
                <a:spcPct val="95000"/>
              </a:lnSpc>
              <a:spcBef>
                <a:spcPct val="30000"/>
              </a:spcBef>
              <a:buFontTx/>
              <a:buChar char="•"/>
              <a:tabLst>
                <a:tab pos="738188" algn="l"/>
              </a:tabLst>
            </a:pPr>
            <a:r>
              <a:rPr lang="en-US" altLang="en-US" sz="2200" dirty="0" smtClean="0">
                <a:latin typeface="Arial" panose="020B0604020202020204" pitchFamily="34" charset="0"/>
              </a:rPr>
              <a:t>When air guns are fired, </a:t>
            </a:r>
            <a:r>
              <a:rPr lang="en-US" altLang="en-US" sz="2200" dirty="0">
                <a:latin typeface="Arial" panose="020B0604020202020204" pitchFamily="34" charset="0"/>
              </a:rPr>
              <a:t>the </a:t>
            </a:r>
            <a:r>
              <a:rPr lang="en-US" altLang="en-US" sz="2200" dirty="0" smtClean="0">
                <a:latin typeface="Arial" panose="020B0604020202020204" pitchFamily="34" charset="0"/>
              </a:rPr>
              <a:t>	piston </a:t>
            </a:r>
            <a:r>
              <a:rPr lang="en-US" altLang="en-US" sz="2200" dirty="0">
                <a:latin typeface="Arial" panose="020B0604020202020204" pitchFamily="34" charset="0"/>
              </a:rPr>
              <a:t>is </a:t>
            </a:r>
            <a:r>
              <a:rPr lang="en-US" altLang="en-US" sz="2200" dirty="0" smtClean="0">
                <a:latin typeface="Arial" panose="020B0604020202020204" pitchFamily="34" charset="0"/>
              </a:rPr>
              <a:t>forced </a:t>
            </a:r>
            <a:r>
              <a:rPr lang="en-US" altLang="en-US" sz="2200" dirty="0">
                <a:latin typeface="Arial" panose="020B0604020202020204" pitchFamily="34" charset="0"/>
              </a:rPr>
              <a:t>to move past </a:t>
            </a:r>
            <a:r>
              <a:rPr lang="en-US" altLang="en-US" sz="2200" dirty="0" smtClean="0">
                <a:latin typeface="Arial" panose="020B0604020202020204" pitchFamily="34" charset="0"/>
              </a:rPr>
              <a:t>	vents </a:t>
            </a:r>
            <a:r>
              <a:rPr lang="en-US" altLang="en-US" sz="2200" dirty="0">
                <a:latin typeface="Arial" panose="020B0604020202020204" pitchFamily="34" charset="0"/>
              </a:rPr>
              <a:t>that </a:t>
            </a:r>
            <a:r>
              <a:rPr lang="en-US" altLang="en-US" sz="2200" dirty="0" smtClean="0">
                <a:latin typeface="Arial" panose="020B0604020202020204" pitchFamily="34" charset="0"/>
              </a:rPr>
              <a:t>let </a:t>
            </a:r>
            <a:r>
              <a:rPr lang="en-US" altLang="en-US" sz="2200" dirty="0">
                <a:latin typeface="Arial" panose="020B0604020202020204" pitchFamily="34" charset="0"/>
              </a:rPr>
              <a:t>the compressed </a:t>
            </a:r>
            <a:r>
              <a:rPr lang="en-US" altLang="en-US" sz="2200" dirty="0" smtClean="0">
                <a:latin typeface="Arial" panose="020B0604020202020204" pitchFamily="34" charset="0"/>
              </a:rPr>
              <a:t>	air </a:t>
            </a:r>
            <a:r>
              <a:rPr lang="en-US" altLang="en-US" sz="2200" dirty="0">
                <a:latin typeface="Arial" panose="020B0604020202020204" pitchFamily="34" charset="0"/>
              </a:rPr>
              <a:t>out into </a:t>
            </a:r>
            <a:r>
              <a:rPr lang="en-US" altLang="en-US" sz="2200" dirty="0" smtClean="0">
                <a:latin typeface="Arial" panose="020B0604020202020204" pitchFamily="34" charset="0"/>
              </a:rPr>
              <a:t>the water.</a:t>
            </a:r>
            <a:endParaRPr lang="en-US" altLang="en-US" sz="2200" dirty="0">
              <a:latin typeface="Arial" panose="020B0604020202020204" pitchFamily="34" charset="0"/>
            </a:endParaRPr>
          </a:p>
          <a:p>
            <a:pPr lvl="1">
              <a:lnSpc>
                <a:spcPct val="95000"/>
              </a:lnSpc>
              <a:spcBef>
                <a:spcPct val="30000"/>
              </a:spcBef>
              <a:buFontTx/>
              <a:buChar char="•"/>
              <a:tabLst>
                <a:tab pos="738188" algn="l"/>
              </a:tabLst>
            </a:pPr>
            <a:r>
              <a:rPr lang="en-US" altLang="en-US" sz="2200" dirty="0">
                <a:latin typeface="Arial" panose="020B0604020202020204" pitchFamily="34" charset="0"/>
              </a:rPr>
              <a:t>The rapidly venting air expands </a:t>
            </a:r>
            <a:r>
              <a:rPr lang="en-US" altLang="en-US" sz="2200" dirty="0" smtClean="0">
                <a:latin typeface="Arial" panose="020B0604020202020204" pitchFamily="34" charset="0"/>
              </a:rPr>
              <a:t>	as </a:t>
            </a:r>
            <a:r>
              <a:rPr lang="en-US" altLang="en-US" sz="2200" dirty="0">
                <a:latin typeface="Arial" panose="020B0604020202020204" pitchFamily="34" charset="0"/>
              </a:rPr>
              <a:t>a </a:t>
            </a:r>
            <a:r>
              <a:rPr lang="en-US" altLang="en-US" sz="2200" dirty="0" smtClean="0">
                <a:latin typeface="Arial" panose="020B0604020202020204" pitchFamily="34" charset="0"/>
              </a:rPr>
              <a:t>bubble.</a:t>
            </a:r>
          </a:p>
          <a:p>
            <a:pPr lvl="1">
              <a:lnSpc>
                <a:spcPct val="95000"/>
              </a:lnSpc>
              <a:spcBef>
                <a:spcPct val="30000"/>
              </a:spcBef>
              <a:buFontTx/>
              <a:buChar char="•"/>
              <a:tabLst>
                <a:tab pos="738188" algn="l"/>
              </a:tabLst>
            </a:pPr>
            <a:r>
              <a:rPr lang="en-US" altLang="en-US" sz="2200" dirty="0" smtClean="0">
                <a:latin typeface="Arial" panose="020B0604020202020204" pitchFamily="34" charset="0"/>
              </a:rPr>
              <a:t>When water pressure collapses 	the bubble, it </a:t>
            </a:r>
            <a:r>
              <a:rPr lang="en-US" altLang="en-US" sz="2200" dirty="0">
                <a:latin typeface="Arial" panose="020B0604020202020204" pitchFamily="34" charset="0"/>
              </a:rPr>
              <a:t>generates a </a:t>
            </a:r>
            <a:r>
              <a:rPr lang="en-US" altLang="en-US" sz="2200" dirty="0" smtClean="0">
                <a:latin typeface="Arial" panose="020B0604020202020204" pitchFamily="34" charset="0"/>
              </a:rPr>
              <a:t>	pressure wave.</a:t>
            </a:r>
            <a:endParaRPr lang="en-US" altLang="en-US" sz="2200" dirty="0">
              <a:latin typeface="Arial" panose="020B0604020202020204" pitchFamily="34" charset="0"/>
            </a:endParaRPr>
          </a:p>
        </p:txBody>
      </p:sp>
      <p:pic>
        <p:nvPicPr>
          <p:cNvPr id="19461" name="Picture 5" descr="MVC-001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7665" y="2035175"/>
            <a:ext cx="3691398" cy="276817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462" name="Text Box 6"/>
          <p:cNvSpPr txBox="1">
            <a:spLocks noChangeArrowheads="1"/>
          </p:cNvSpPr>
          <p:nvPr/>
        </p:nvSpPr>
        <p:spPr bwMode="auto">
          <a:xfrm>
            <a:off x="5619521" y="1344613"/>
            <a:ext cx="3087687" cy="527050"/>
          </a:xfrm>
          <a:prstGeom prst="rect">
            <a:avLst/>
          </a:prstGeom>
          <a:solidFill>
            <a:srgbClr val="FFFFCC"/>
          </a:solidFill>
          <a:ln w="9525">
            <a:solidFill>
              <a:schemeClr val="tx1"/>
            </a:solidFill>
            <a:miter lim="800000"/>
            <a:headEnd/>
            <a:tailEnd/>
          </a:ln>
        </p:spPr>
        <p:txBody>
          <a:bodyPr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dirty="0">
                <a:latin typeface="Arial" panose="020B0604020202020204" pitchFamily="34" charset="0"/>
              </a:rPr>
              <a:t>Two </a:t>
            </a:r>
            <a:r>
              <a:rPr lang="en-US" altLang="en-US" sz="1400" b="1" dirty="0" smtClean="0">
                <a:latin typeface="Arial" panose="020B0604020202020204" pitchFamily="34" charset="0"/>
              </a:rPr>
              <a:t>Air guns </a:t>
            </a:r>
            <a:r>
              <a:rPr lang="en-US" altLang="en-US" sz="1400" b="1" dirty="0">
                <a:latin typeface="Arial" panose="020B0604020202020204" pitchFamily="34" charset="0"/>
              </a:rPr>
              <a:t>(250 cu. in.) arranged in </a:t>
            </a:r>
            <a:r>
              <a:rPr lang="en-US" altLang="en-US" sz="1400" b="1" dirty="0" smtClean="0">
                <a:latin typeface="Arial" panose="020B0604020202020204" pitchFamily="34" charset="0"/>
              </a:rPr>
              <a:t>an array</a:t>
            </a:r>
            <a:endParaRPr lang="en-US" altLang="en-US" sz="1400" dirty="0">
              <a:latin typeface="Tahoma" panose="020B0604030504040204" pitchFamily="34" charset="0"/>
            </a:endParaRPr>
          </a:p>
        </p:txBody>
      </p:sp>
      <p:sp>
        <p:nvSpPr>
          <p:cNvPr id="19463" name="Rectangle 7"/>
          <p:cNvSpPr>
            <a:spLocks noGrp="1" noChangeArrowheads="1"/>
          </p:cNvSpPr>
          <p:nvPr>
            <p:ph type="title"/>
          </p:nvPr>
        </p:nvSpPr>
        <p:spPr/>
        <p:txBody>
          <a:bodyPr/>
          <a:lstStyle/>
          <a:p>
            <a:r>
              <a:rPr lang="en-US" altLang="en-US" dirty="0" smtClean="0"/>
              <a:t>Marine Source</a:t>
            </a:r>
          </a:p>
        </p:txBody>
      </p:sp>
    </p:spTree>
    <p:extLst>
      <p:ext uri="{BB962C8B-B14F-4D97-AF65-F5344CB8AC3E}">
        <p14:creationId xmlns:p14="http://schemas.microsoft.com/office/powerpoint/2010/main" val="201642278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2"/>
          <p:cNvPicPr>
            <a:picLocks noChangeArrowheads="1"/>
          </p:cNvPicPr>
          <p:nvPr/>
        </p:nvPicPr>
        <p:blipFill>
          <a:blip r:embed="rId3" cstate="print">
            <a:extLst>
              <a:ext uri="{28A0092B-C50C-407E-A947-70E740481C1C}">
                <a14:useLocalDpi xmlns:a14="http://schemas.microsoft.com/office/drawing/2010/main" val="0"/>
              </a:ext>
            </a:extLst>
          </a:blip>
          <a:srcRect b="12223"/>
          <a:stretch>
            <a:fillRect/>
          </a:stretch>
        </p:blipFill>
        <p:spPr bwMode="auto">
          <a:xfrm>
            <a:off x="2362200" y="1280150"/>
            <a:ext cx="4611688" cy="482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3"/>
          <p:cNvSpPr txBox="1">
            <a:spLocks noChangeArrowheads="1"/>
          </p:cNvSpPr>
          <p:nvPr/>
        </p:nvSpPr>
        <p:spPr bwMode="auto">
          <a:xfrm>
            <a:off x="7093161" y="3133965"/>
            <a:ext cx="1263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2000" dirty="0">
                <a:latin typeface="Arial" panose="020B0604020202020204" pitchFamily="34" charset="0"/>
                <a:cs typeface="Arial" panose="020B0604020202020204" pitchFamily="34" charset="0"/>
              </a:rPr>
              <a:t>Just Fired</a:t>
            </a:r>
          </a:p>
        </p:txBody>
      </p:sp>
      <p:sp>
        <p:nvSpPr>
          <p:cNvPr id="20486" name="Text Box 4"/>
          <p:cNvSpPr txBox="1">
            <a:spLocks noChangeArrowheads="1"/>
          </p:cNvSpPr>
          <p:nvPr/>
        </p:nvSpPr>
        <p:spPr bwMode="auto">
          <a:xfrm>
            <a:off x="338138" y="4069388"/>
            <a:ext cx="16494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buClr>
                <a:srgbClr val="FFCC00"/>
              </a:buClr>
              <a:buFont typeface="Wingdings 3" panose="05040102010807070707" pitchFamily="18" charset="2"/>
              <a:buNone/>
            </a:pPr>
            <a:r>
              <a:rPr lang="en-US" altLang="en-US" sz="2000" dirty="0">
                <a:latin typeface="Arial" panose="020B0604020202020204" pitchFamily="34" charset="0"/>
                <a:cs typeface="Arial" panose="020B0604020202020204" pitchFamily="34" charset="0"/>
              </a:rPr>
              <a:t>Bubbles from Previous Shot</a:t>
            </a:r>
          </a:p>
        </p:txBody>
      </p:sp>
      <p:sp>
        <p:nvSpPr>
          <p:cNvPr id="20488" name="Freeform 6"/>
          <p:cNvSpPr>
            <a:spLocks/>
          </p:cNvSpPr>
          <p:nvPr/>
        </p:nvSpPr>
        <p:spPr bwMode="auto">
          <a:xfrm>
            <a:off x="5628893" y="3448511"/>
            <a:ext cx="1836737" cy="890587"/>
          </a:xfrm>
          <a:custGeom>
            <a:avLst/>
            <a:gdLst>
              <a:gd name="T0" fmla="*/ 1020 w 1020"/>
              <a:gd name="T1" fmla="*/ 0 h 561"/>
              <a:gd name="T2" fmla="*/ 720 w 1020"/>
              <a:gd name="T3" fmla="*/ 233 h 561"/>
              <a:gd name="T4" fmla="*/ 384 w 1020"/>
              <a:gd name="T5" fmla="*/ 521 h 561"/>
              <a:gd name="T6" fmla="*/ 0 w 1020"/>
              <a:gd name="T7" fmla="*/ 473 h 561"/>
              <a:gd name="T8" fmla="*/ 0 60000 65536"/>
              <a:gd name="T9" fmla="*/ 0 60000 65536"/>
              <a:gd name="T10" fmla="*/ 0 60000 65536"/>
              <a:gd name="T11" fmla="*/ 0 60000 65536"/>
              <a:gd name="T12" fmla="*/ 0 w 1020"/>
              <a:gd name="T13" fmla="*/ 0 h 561"/>
              <a:gd name="T14" fmla="*/ 1020 w 1020"/>
              <a:gd name="T15" fmla="*/ 561 h 561"/>
            </a:gdLst>
            <a:ahLst/>
            <a:cxnLst>
              <a:cxn ang="T8">
                <a:pos x="T0" y="T1"/>
              </a:cxn>
              <a:cxn ang="T9">
                <a:pos x="T2" y="T3"/>
              </a:cxn>
              <a:cxn ang="T10">
                <a:pos x="T4" y="T5"/>
              </a:cxn>
              <a:cxn ang="T11">
                <a:pos x="T6" y="T7"/>
              </a:cxn>
            </a:cxnLst>
            <a:rect l="T12" t="T13" r="T14" b="T15"/>
            <a:pathLst>
              <a:path w="1020" h="561">
                <a:moveTo>
                  <a:pt x="1020" y="0"/>
                </a:moveTo>
                <a:cubicBezTo>
                  <a:pt x="971" y="39"/>
                  <a:pt x="826" y="146"/>
                  <a:pt x="720" y="233"/>
                </a:cubicBezTo>
                <a:cubicBezTo>
                  <a:pt x="614" y="320"/>
                  <a:pt x="504" y="481"/>
                  <a:pt x="384" y="521"/>
                </a:cubicBezTo>
                <a:cubicBezTo>
                  <a:pt x="264" y="561"/>
                  <a:pt x="132" y="517"/>
                  <a:pt x="0" y="473"/>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489" name="Freeform 7"/>
          <p:cNvSpPr>
            <a:spLocks/>
          </p:cNvSpPr>
          <p:nvPr/>
        </p:nvSpPr>
        <p:spPr bwMode="auto">
          <a:xfrm>
            <a:off x="1300163" y="4709150"/>
            <a:ext cx="1138237" cy="381000"/>
          </a:xfrm>
          <a:custGeom>
            <a:avLst/>
            <a:gdLst>
              <a:gd name="T0" fmla="*/ 8 w 632"/>
              <a:gd name="T1" fmla="*/ 0 h 240"/>
              <a:gd name="T2" fmla="*/ 104 w 632"/>
              <a:gd name="T3" fmla="*/ 144 h 240"/>
              <a:gd name="T4" fmla="*/ 632 w 632"/>
              <a:gd name="T5" fmla="*/ 240 h 240"/>
              <a:gd name="T6" fmla="*/ 0 60000 65536"/>
              <a:gd name="T7" fmla="*/ 0 60000 65536"/>
              <a:gd name="T8" fmla="*/ 0 60000 65536"/>
              <a:gd name="T9" fmla="*/ 0 w 632"/>
              <a:gd name="T10" fmla="*/ 0 h 240"/>
              <a:gd name="T11" fmla="*/ 632 w 632"/>
              <a:gd name="T12" fmla="*/ 240 h 240"/>
            </a:gdLst>
            <a:ahLst/>
            <a:cxnLst>
              <a:cxn ang="T6">
                <a:pos x="T0" y="T1"/>
              </a:cxn>
              <a:cxn ang="T7">
                <a:pos x="T2" y="T3"/>
              </a:cxn>
              <a:cxn ang="T8">
                <a:pos x="T4" y="T5"/>
              </a:cxn>
            </a:cxnLst>
            <a:rect l="T9" t="T10" r="T11" b="T12"/>
            <a:pathLst>
              <a:path w="632" h="240">
                <a:moveTo>
                  <a:pt x="8" y="0"/>
                </a:moveTo>
                <a:cubicBezTo>
                  <a:pt x="4" y="52"/>
                  <a:pt x="0" y="104"/>
                  <a:pt x="104" y="144"/>
                </a:cubicBezTo>
                <a:cubicBezTo>
                  <a:pt x="208" y="184"/>
                  <a:pt x="420" y="212"/>
                  <a:pt x="632" y="240"/>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491" name="Rectangle 9"/>
          <p:cNvSpPr>
            <a:spLocks noGrp="1" noChangeArrowheads="1"/>
          </p:cNvSpPr>
          <p:nvPr>
            <p:ph type="title"/>
          </p:nvPr>
        </p:nvSpPr>
        <p:spPr/>
        <p:txBody>
          <a:bodyPr/>
          <a:lstStyle/>
          <a:p>
            <a:r>
              <a:rPr lang="en-US" altLang="en-US" dirty="0" smtClean="0"/>
              <a:t>Air Gun Arrays</a:t>
            </a:r>
          </a:p>
        </p:txBody>
      </p:sp>
      <p:sp>
        <p:nvSpPr>
          <p:cNvPr id="10" name="TextBox 9"/>
          <p:cNvSpPr txBox="1"/>
          <p:nvPr/>
        </p:nvSpPr>
        <p:spPr>
          <a:xfrm>
            <a:off x="2593571" y="3142211"/>
            <a:ext cx="1496291" cy="677108"/>
          </a:xfrm>
          <a:prstGeom prst="rect">
            <a:avLst/>
          </a:prstGeom>
          <a:noFill/>
        </p:spPr>
        <p:txBody>
          <a:bodyPr wrap="square" rtlCol="0">
            <a:spAutoFit/>
          </a:bodyPr>
          <a:lstStyle/>
          <a:p>
            <a:pPr algn="ctr"/>
            <a:r>
              <a:rPr lang="en-US" sz="1800" dirty="0" smtClean="0">
                <a:solidFill>
                  <a:srgbClr val="FFFF00"/>
                </a:solidFill>
                <a:latin typeface="+mn-lt"/>
              </a:rPr>
              <a:t>Source Array </a:t>
            </a:r>
            <a:r>
              <a:rPr lang="en-US" sz="2000" b="1" dirty="0" smtClean="0">
                <a:solidFill>
                  <a:srgbClr val="FFFF00"/>
                </a:solidFill>
                <a:latin typeface="+mn-lt"/>
              </a:rPr>
              <a:t>A</a:t>
            </a:r>
            <a:endParaRPr lang="en-US" sz="2000" b="1" dirty="0">
              <a:solidFill>
                <a:srgbClr val="FFFF00"/>
              </a:solidFill>
              <a:latin typeface="+mn-lt"/>
            </a:endParaRPr>
          </a:p>
        </p:txBody>
      </p:sp>
      <p:sp>
        <p:nvSpPr>
          <p:cNvPr id="11" name="TextBox 10"/>
          <p:cNvSpPr txBox="1"/>
          <p:nvPr/>
        </p:nvSpPr>
        <p:spPr>
          <a:xfrm>
            <a:off x="4907280" y="3078480"/>
            <a:ext cx="1496291" cy="677108"/>
          </a:xfrm>
          <a:prstGeom prst="rect">
            <a:avLst/>
          </a:prstGeom>
          <a:noFill/>
        </p:spPr>
        <p:txBody>
          <a:bodyPr wrap="square" rtlCol="0">
            <a:spAutoFit/>
          </a:bodyPr>
          <a:lstStyle/>
          <a:p>
            <a:pPr algn="ctr"/>
            <a:r>
              <a:rPr lang="en-US" sz="1800" dirty="0" smtClean="0">
                <a:solidFill>
                  <a:srgbClr val="FFFF00"/>
                </a:solidFill>
                <a:latin typeface="+mn-lt"/>
              </a:rPr>
              <a:t>Source Array </a:t>
            </a:r>
            <a:r>
              <a:rPr lang="en-US" sz="2000" b="1" dirty="0" smtClean="0">
                <a:solidFill>
                  <a:srgbClr val="FFFF00"/>
                </a:solidFill>
                <a:latin typeface="+mn-lt"/>
              </a:rPr>
              <a:t>B</a:t>
            </a:r>
            <a:endParaRPr lang="en-US" sz="2000" b="1" dirty="0">
              <a:solidFill>
                <a:srgbClr val="FFFF00"/>
              </a:solidFill>
              <a:latin typeface="+mn-lt"/>
            </a:endParaRPr>
          </a:p>
        </p:txBody>
      </p:sp>
    </p:spTree>
    <p:extLst>
      <p:ext uri="{BB962C8B-B14F-4D97-AF65-F5344CB8AC3E}">
        <p14:creationId xmlns:p14="http://schemas.microsoft.com/office/powerpoint/2010/main" val="135090139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ChangeArrowheads="1"/>
          </p:cNvSpPr>
          <p:nvPr/>
        </p:nvSpPr>
        <p:spPr bwMode="auto">
          <a:xfrm>
            <a:off x="228600" y="1066800"/>
            <a:ext cx="5216525" cy="562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indent="-22860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900"/>
              </a:spcBef>
            </a:pPr>
            <a:r>
              <a:rPr lang="en-US" altLang="en-US" b="1" dirty="0">
                <a:latin typeface="Arial" panose="020B0604020202020204" pitchFamily="34" charset="0"/>
              </a:rPr>
              <a:t>Hydrophone</a:t>
            </a:r>
            <a:endParaRPr lang="en-US" altLang="en-US" sz="2000" b="1" dirty="0">
              <a:latin typeface="Arial" panose="020B0604020202020204" pitchFamily="34" charset="0"/>
            </a:endParaRPr>
          </a:p>
          <a:p>
            <a:pPr lvl="1">
              <a:lnSpc>
                <a:spcPct val="85000"/>
              </a:lnSpc>
              <a:spcBef>
                <a:spcPts val="900"/>
              </a:spcBef>
              <a:buFontTx/>
              <a:buChar char="•"/>
              <a:tabLst>
                <a:tab pos="628650" algn="l"/>
              </a:tabLst>
            </a:pPr>
            <a:r>
              <a:rPr lang="en-US" altLang="en-US" sz="2200" dirty="0">
                <a:latin typeface="Arial" panose="020B0604020202020204" pitchFamily="34" charset="0"/>
              </a:rPr>
              <a:t>Marine pressure waves are detected </a:t>
            </a:r>
            <a:r>
              <a:rPr lang="en-US" altLang="en-US" sz="2200" dirty="0" smtClean="0">
                <a:latin typeface="Arial" panose="020B0604020202020204" pitchFamily="34" charset="0"/>
              </a:rPr>
              <a:t>	by </a:t>
            </a:r>
            <a:r>
              <a:rPr lang="en-US" altLang="en-US" sz="2200" dirty="0">
                <a:latin typeface="Arial" panose="020B0604020202020204" pitchFamily="34" charset="0"/>
              </a:rPr>
              <a:t>a </a:t>
            </a:r>
            <a:r>
              <a:rPr lang="en-US" altLang="en-US" sz="2200" dirty="0" smtClean="0">
                <a:latin typeface="Arial" panose="020B0604020202020204" pitchFamily="34" charset="0"/>
              </a:rPr>
              <a:t>hydrophone.</a:t>
            </a:r>
            <a:endParaRPr lang="en-US" altLang="en-US" sz="2200" dirty="0">
              <a:latin typeface="Arial" panose="020B0604020202020204" pitchFamily="34" charset="0"/>
            </a:endParaRPr>
          </a:p>
          <a:p>
            <a:pPr lvl="1">
              <a:lnSpc>
                <a:spcPct val="85000"/>
              </a:lnSpc>
              <a:spcBef>
                <a:spcPts val="900"/>
              </a:spcBef>
              <a:buFontTx/>
              <a:buChar char="•"/>
              <a:tabLst>
                <a:tab pos="628650" algn="l"/>
              </a:tabLst>
            </a:pPr>
            <a:r>
              <a:rPr lang="en-US" altLang="en-US" sz="2200" dirty="0">
                <a:latin typeface="Arial" panose="020B0604020202020204" pitchFamily="34" charset="0"/>
              </a:rPr>
              <a:t>The outer casing houses pressure </a:t>
            </a:r>
            <a:r>
              <a:rPr lang="en-US" altLang="en-US" sz="2200" dirty="0" smtClean="0">
                <a:latin typeface="Arial" panose="020B0604020202020204" pitchFamily="34" charset="0"/>
              </a:rPr>
              <a:t>	sensors </a:t>
            </a:r>
            <a:r>
              <a:rPr lang="en-US" altLang="en-US" sz="2200" dirty="0">
                <a:latin typeface="Arial" panose="020B0604020202020204" pitchFamily="34" charset="0"/>
              </a:rPr>
              <a:t>and </a:t>
            </a:r>
            <a:r>
              <a:rPr lang="en-US" altLang="en-US" sz="2200" dirty="0" smtClean="0">
                <a:latin typeface="Arial" panose="020B0604020202020204" pitchFamily="34" charset="0"/>
              </a:rPr>
              <a:t>provides </a:t>
            </a:r>
            <a:r>
              <a:rPr lang="en-US" altLang="en-US" sz="2200" dirty="0">
                <a:latin typeface="Arial" panose="020B0604020202020204" pitchFamily="34" charset="0"/>
              </a:rPr>
              <a:t>a stable </a:t>
            </a:r>
            <a:r>
              <a:rPr lang="en-US" altLang="en-US" sz="2200" dirty="0" smtClean="0">
                <a:latin typeface="Arial" panose="020B0604020202020204" pitchFamily="34" charset="0"/>
              </a:rPr>
              <a:t>	connection </a:t>
            </a:r>
            <a:r>
              <a:rPr lang="en-US" altLang="en-US" sz="2200" dirty="0">
                <a:latin typeface="Arial" panose="020B0604020202020204" pitchFamily="34" charset="0"/>
              </a:rPr>
              <a:t>for the electrical </a:t>
            </a:r>
            <a:r>
              <a:rPr lang="en-US" altLang="en-US" sz="2200" dirty="0" smtClean="0">
                <a:latin typeface="Arial" panose="020B0604020202020204" pitchFamily="34" charset="0"/>
              </a:rPr>
              <a:t>	contacts.</a:t>
            </a:r>
            <a:endParaRPr lang="en-US" altLang="en-US" sz="2200" dirty="0">
              <a:latin typeface="Arial" panose="020B0604020202020204" pitchFamily="34" charset="0"/>
            </a:endParaRPr>
          </a:p>
          <a:p>
            <a:pPr lvl="1">
              <a:lnSpc>
                <a:spcPct val="85000"/>
              </a:lnSpc>
              <a:spcBef>
                <a:spcPts val="900"/>
              </a:spcBef>
              <a:buFontTx/>
              <a:buChar char="•"/>
              <a:tabLst>
                <a:tab pos="628650" algn="l"/>
              </a:tabLst>
            </a:pPr>
            <a:r>
              <a:rPr lang="en-US" altLang="en-US" sz="2200" dirty="0">
                <a:latin typeface="Arial" panose="020B0604020202020204" pitchFamily="34" charset="0"/>
              </a:rPr>
              <a:t>The casing is full of holes to allow its </a:t>
            </a:r>
            <a:r>
              <a:rPr lang="en-US" altLang="en-US" sz="2200" dirty="0" smtClean="0">
                <a:latin typeface="Arial" panose="020B0604020202020204" pitchFamily="34" charset="0"/>
              </a:rPr>
              <a:t>	contents </a:t>
            </a:r>
            <a:r>
              <a:rPr lang="en-US" altLang="en-US" sz="2200" dirty="0">
                <a:latin typeface="Arial" panose="020B0604020202020204" pitchFamily="34" charset="0"/>
              </a:rPr>
              <a:t>to sense minute pressure </a:t>
            </a:r>
            <a:r>
              <a:rPr lang="en-US" altLang="en-US" sz="2200" dirty="0" smtClean="0">
                <a:latin typeface="Arial" panose="020B0604020202020204" pitchFamily="34" charset="0"/>
              </a:rPr>
              <a:t>	changes </a:t>
            </a:r>
            <a:r>
              <a:rPr lang="en-US" altLang="en-US" sz="2200" dirty="0">
                <a:latin typeface="Arial" panose="020B0604020202020204" pitchFamily="34" charset="0"/>
              </a:rPr>
              <a:t>in the </a:t>
            </a:r>
            <a:r>
              <a:rPr lang="en-US" altLang="en-US" sz="2200" dirty="0" smtClean="0">
                <a:latin typeface="Arial" panose="020B0604020202020204" pitchFamily="34" charset="0"/>
              </a:rPr>
              <a:t>water.</a:t>
            </a:r>
            <a:endParaRPr lang="en-US" altLang="en-US" sz="2200" dirty="0">
              <a:latin typeface="Arial" panose="020B0604020202020204" pitchFamily="34" charset="0"/>
            </a:endParaRPr>
          </a:p>
          <a:p>
            <a:pPr lvl="1">
              <a:lnSpc>
                <a:spcPct val="85000"/>
              </a:lnSpc>
              <a:spcBef>
                <a:spcPts val="900"/>
              </a:spcBef>
              <a:buFontTx/>
              <a:buChar char="•"/>
              <a:tabLst>
                <a:tab pos="628650" algn="l"/>
              </a:tabLst>
            </a:pPr>
            <a:r>
              <a:rPr lang="en-US" altLang="en-US" sz="2200" dirty="0">
                <a:latin typeface="Arial" panose="020B0604020202020204" pitchFamily="34" charset="0"/>
              </a:rPr>
              <a:t>Inside the casing is a </a:t>
            </a:r>
            <a:r>
              <a:rPr lang="en-US" altLang="en-US" sz="2200" dirty="0" smtClean="0">
                <a:latin typeface="Arial" panose="020B0604020202020204" pitchFamily="34" charset="0"/>
              </a:rPr>
              <a:t>small pressure 	sensitive </a:t>
            </a:r>
            <a:r>
              <a:rPr lang="en-US" altLang="en-US" sz="2200" dirty="0">
                <a:latin typeface="Arial" panose="020B0604020202020204" pitchFamily="34" charset="0"/>
              </a:rPr>
              <a:t>crystal that produces an </a:t>
            </a:r>
            <a:r>
              <a:rPr lang="en-US" altLang="en-US" sz="2200" dirty="0" smtClean="0">
                <a:latin typeface="Arial" panose="020B0604020202020204" pitchFamily="34" charset="0"/>
              </a:rPr>
              <a:t>	electrical </a:t>
            </a:r>
            <a:r>
              <a:rPr lang="en-US" altLang="en-US" sz="2200" dirty="0">
                <a:latin typeface="Arial" panose="020B0604020202020204" pitchFamily="34" charset="0"/>
              </a:rPr>
              <a:t>output when </a:t>
            </a:r>
            <a:r>
              <a:rPr lang="en-US" altLang="en-US" sz="2200" dirty="0" smtClean="0">
                <a:latin typeface="Arial" panose="020B0604020202020204" pitchFamily="34" charset="0"/>
              </a:rPr>
              <a:t>squeezed.</a:t>
            </a:r>
            <a:endParaRPr lang="en-US" altLang="en-US" sz="2200" dirty="0">
              <a:latin typeface="Arial" panose="020B0604020202020204" pitchFamily="34" charset="0"/>
            </a:endParaRPr>
          </a:p>
          <a:p>
            <a:pPr lvl="1">
              <a:lnSpc>
                <a:spcPct val="85000"/>
              </a:lnSpc>
              <a:spcBef>
                <a:spcPts val="900"/>
              </a:spcBef>
              <a:buFontTx/>
              <a:buChar char="•"/>
              <a:tabLst>
                <a:tab pos="628650" algn="l"/>
              </a:tabLst>
            </a:pPr>
            <a:r>
              <a:rPr lang="en-US" altLang="en-US" sz="2200" dirty="0">
                <a:latin typeface="Arial" panose="020B0604020202020204" pitchFamily="34" charset="0"/>
              </a:rPr>
              <a:t>Hydrophones are housed in </a:t>
            </a:r>
            <a:r>
              <a:rPr lang="en-US" altLang="en-US" sz="2200" dirty="0" smtClean="0">
                <a:latin typeface="Arial" panose="020B0604020202020204" pitchFamily="34" charset="0"/>
              </a:rPr>
              <a:t>	streamers</a:t>
            </a:r>
            <a:r>
              <a:rPr lang="en-US" altLang="en-US" sz="2200" dirty="0">
                <a:latin typeface="Arial" panose="020B0604020202020204" pitchFamily="34" charset="0"/>
              </a:rPr>
              <a:t>, silicon filled flexible </a:t>
            </a:r>
            <a:r>
              <a:rPr lang="en-US" altLang="en-US" sz="2200" dirty="0" smtClean="0">
                <a:latin typeface="Arial" panose="020B0604020202020204" pitchFamily="34" charset="0"/>
              </a:rPr>
              <a:t>	tubes </a:t>
            </a:r>
            <a:r>
              <a:rPr lang="en-US" altLang="en-US" sz="2200" dirty="0">
                <a:latin typeface="Arial" panose="020B0604020202020204" pitchFamily="34" charset="0"/>
              </a:rPr>
              <a:t>that are neutrally </a:t>
            </a:r>
            <a:r>
              <a:rPr lang="en-US" altLang="en-US" sz="2200" dirty="0" smtClean="0">
                <a:latin typeface="Arial" panose="020B0604020202020204" pitchFamily="34" charset="0"/>
              </a:rPr>
              <a:t>buoyant.</a:t>
            </a:r>
            <a:endParaRPr lang="en-US" altLang="en-US" sz="2200" dirty="0">
              <a:latin typeface="Arial" panose="020B0604020202020204" pitchFamily="34" charset="0"/>
            </a:endParaRPr>
          </a:p>
          <a:p>
            <a:pPr>
              <a:lnSpc>
                <a:spcPct val="85000"/>
              </a:lnSpc>
              <a:spcBef>
                <a:spcPts val="900"/>
              </a:spcBef>
              <a:buFontTx/>
              <a:buChar char="•"/>
            </a:pPr>
            <a:endParaRPr lang="en-US" altLang="en-US" sz="2200" dirty="0">
              <a:latin typeface="Arial" panose="020B0604020202020204" pitchFamily="34" charset="0"/>
            </a:endParaRPr>
          </a:p>
        </p:txBody>
      </p:sp>
      <p:grpSp>
        <p:nvGrpSpPr>
          <p:cNvPr id="22533" name="Group 9"/>
          <p:cNvGrpSpPr>
            <a:grpSpLocks/>
          </p:cNvGrpSpPr>
          <p:nvPr/>
        </p:nvGrpSpPr>
        <p:grpSpPr bwMode="auto">
          <a:xfrm>
            <a:off x="5454650" y="1503363"/>
            <a:ext cx="3551238" cy="1925637"/>
            <a:chOff x="3456" y="947"/>
            <a:chExt cx="2237" cy="1213"/>
          </a:xfrm>
        </p:grpSpPr>
        <p:pic>
          <p:nvPicPr>
            <p:cNvPr id="22537" name="Picture 4" descr="Hydrophone1"/>
            <p:cNvPicPr>
              <a:picLocks noChangeAspect="1" noChangeArrowheads="1"/>
            </p:cNvPicPr>
            <p:nvPr/>
          </p:nvPicPr>
          <p:blipFill>
            <a:blip r:embed="rId3" cstate="print">
              <a:extLst>
                <a:ext uri="{28A0092B-C50C-407E-A947-70E740481C1C}">
                  <a14:useLocalDpi xmlns:a14="http://schemas.microsoft.com/office/drawing/2010/main" val="0"/>
                </a:ext>
              </a:extLst>
            </a:blip>
            <a:srcRect l="5882" r="8824"/>
            <a:stretch>
              <a:fillRect/>
            </a:stretch>
          </p:blipFill>
          <p:spPr bwMode="auto">
            <a:xfrm>
              <a:off x="4608" y="947"/>
              <a:ext cx="1085" cy="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5" descr="Hydrophon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6" y="947"/>
              <a:ext cx="1097" cy="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53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r="3313" b="5762"/>
          <a:stretch>
            <a:fillRect/>
          </a:stretch>
        </p:blipFill>
        <p:spPr bwMode="auto">
          <a:xfrm>
            <a:off x="5486400" y="3657600"/>
            <a:ext cx="3484563"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Rectangle 8"/>
          <p:cNvSpPr>
            <a:spLocks noGrp="1" noChangeArrowheads="1"/>
          </p:cNvSpPr>
          <p:nvPr>
            <p:ph type="title"/>
          </p:nvPr>
        </p:nvSpPr>
        <p:spPr/>
        <p:txBody>
          <a:bodyPr/>
          <a:lstStyle/>
          <a:p>
            <a:r>
              <a:rPr lang="en-US" altLang="en-US" dirty="0" smtClean="0"/>
              <a:t>Receivers - Marine</a:t>
            </a:r>
          </a:p>
        </p:txBody>
      </p:sp>
    </p:spTree>
    <p:extLst>
      <p:ext uri="{BB962C8B-B14F-4D97-AF65-F5344CB8AC3E}">
        <p14:creationId xmlns:p14="http://schemas.microsoft.com/office/powerpoint/2010/main" val="38540568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57"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58"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59"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0"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3561"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2"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3"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4"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3565"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3577" name="Freeform 13"/>
          <p:cNvSpPr>
            <a:spLocks/>
          </p:cNvSpPr>
          <p:nvPr/>
        </p:nvSpPr>
        <p:spPr bwMode="auto">
          <a:xfrm>
            <a:off x="2976563" y="16621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8" name="Rectangle 14"/>
          <p:cNvSpPr>
            <a:spLocks noChangeArrowheads="1"/>
          </p:cNvSpPr>
          <p:nvPr/>
        </p:nvSpPr>
        <p:spPr bwMode="auto">
          <a:xfrm>
            <a:off x="3973513" y="14859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9" name="Oval 15"/>
          <p:cNvSpPr>
            <a:spLocks noChangeArrowheads="1"/>
          </p:cNvSpPr>
          <p:nvPr/>
        </p:nvSpPr>
        <p:spPr bwMode="auto">
          <a:xfrm>
            <a:off x="3359150" y="15732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0" name="Rectangle 16"/>
          <p:cNvSpPr>
            <a:spLocks noChangeArrowheads="1"/>
          </p:cNvSpPr>
          <p:nvPr/>
        </p:nvSpPr>
        <p:spPr bwMode="auto">
          <a:xfrm>
            <a:off x="3789363" y="15303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1" name="Freeform 17"/>
          <p:cNvSpPr>
            <a:spLocks/>
          </p:cNvSpPr>
          <p:nvPr/>
        </p:nvSpPr>
        <p:spPr bwMode="auto">
          <a:xfrm>
            <a:off x="3341688" y="16176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2" name="Rectangle 18"/>
          <p:cNvSpPr>
            <a:spLocks noChangeArrowheads="1"/>
          </p:cNvSpPr>
          <p:nvPr/>
        </p:nvSpPr>
        <p:spPr bwMode="auto">
          <a:xfrm>
            <a:off x="3341688" y="15732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3" name="Rectangle 19"/>
          <p:cNvSpPr>
            <a:spLocks noChangeArrowheads="1"/>
          </p:cNvSpPr>
          <p:nvPr/>
        </p:nvSpPr>
        <p:spPr bwMode="auto">
          <a:xfrm>
            <a:off x="3138488"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4" name="Freeform 20"/>
          <p:cNvSpPr>
            <a:spLocks/>
          </p:cNvSpPr>
          <p:nvPr/>
        </p:nvSpPr>
        <p:spPr bwMode="auto">
          <a:xfrm>
            <a:off x="838200" y="15954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5" name="Oval 21"/>
          <p:cNvSpPr>
            <a:spLocks noChangeArrowheads="1"/>
          </p:cNvSpPr>
          <p:nvPr/>
        </p:nvSpPr>
        <p:spPr bwMode="auto">
          <a:xfrm>
            <a:off x="12700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6" name="Oval 22"/>
          <p:cNvSpPr>
            <a:spLocks noChangeArrowheads="1"/>
          </p:cNvSpPr>
          <p:nvPr/>
        </p:nvSpPr>
        <p:spPr bwMode="auto">
          <a:xfrm>
            <a:off x="1727200" y="18859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7" name="Oval 23"/>
          <p:cNvSpPr>
            <a:spLocks noChangeArrowheads="1"/>
          </p:cNvSpPr>
          <p:nvPr/>
        </p:nvSpPr>
        <p:spPr bwMode="auto">
          <a:xfrm>
            <a:off x="2184400" y="18827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8" name="Oval 24"/>
          <p:cNvSpPr>
            <a:spLocks noChangeArrowheads="1"/>
          </p:cNvSpPr>
          <p:nvPr/>
        </p:nvSpPr>
        <p:spPr bwMode="auto">
          <a:xfrm>
            <a:off x="26416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89" name="Rectangle 25"/>
          <p:cNvSpPr>
            <a:spLocks noChangeArrowheads="1"/>
          </p:cNvSpPr>
          <p:nvPr/>
        </p:nvSpPr>
        <p:spPr bwMode="auto">
          <a:xfrm>
            <a:off x="3021013"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90" name="Rectangle 26"/>
          <p:cNvSpPr>
            <a:spLocks noChangeArrowheads="1"/>
          </p:cNvSpPr>
          <p:nvPr/>
        </p:nvSpPr>
        <p:spPr bwMode="auto">
          <a:xfrm>
            <a:off x="2900363" y="18891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91" name="Oval 27"/>
          <p:cNvSpPr>
            <a:spLocks noChangeArrowheads="1"/>
          </p:cNvSpPr>
          <p:nvPr/>
        </p:nvSpPr>
        <p:spPr bwMode="auto">
          <a:xfrm>
            <a:off x="84772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7" name="Freeform 28"/>
          <p:cNvSpPr>
            <a:spLocks/>
          </p:cNvSpPr>
          <p:nvPr/>
        </p:nvSpPr>
        <p:spPr bwMode="auto">
          <a:xfrm>
            <a:off x="2686050" y="2035175"/>
            <a:ext cx="449263" cy="1984375"/>
          </a:xfrm>
          <a:custGeom>
            <a:avLst/>
            <a:gdLst>
              <a:gd name="T0" fmla="*/ 283 w 283"/>
              <a:gd name="T1" fmla="*/ 22 h 1250"/>
              <a:gd name="T2" fmla="*/ 129 w 283"/>
              <a:gd name="T3" fmla="*/ 1250 h 1250"/>
              <a:gd name="T4" fmla="*/ 0 w 283"/>
              <a:gd name="T5" fmla="*/ 0 h 1250"/>
              <a:gd name="T6" fmla="*/ 0 60000 65536"/>
              <a:gd name="T7" fmla="*/ 0 60000 65536"/>
              <a:gd name="T8" fmla="*/ 0 60000 65536"/>
              <a:gd name="T9" fmla="*/ 0 w 283"/>
              <a:gd name="T10" fmla="*/ 0 h 1250"/>
              <a:gd name="T11" fmla="*/ 283 w 283"/>
              <a:gd name="T12" fmla="*/ 1250 h 1250"/>
            </a:gdLst>
            <a:ahLst/>
            <a:cxnLst>
              <a:cxn ang="T6">
                <a:pos x="T0" y="T1"/>
              </a:cxn>
              <a:cxn ang="T7">
                <a:pos x="T2" y="T3"/>
              </a:cxn>
              <a:cxn ang="T8">
                <a:pos x="T4" y="T5"/>
              </a:cxn>
            </a:cxnLst>
            <a:rect l="T9" t="T10" r="T11" b="T12"/>
            <a:pathLst>
              <a:path w="283" h="1250">
                <a:moveTo>
                  <a:pt x="283" y="22"/>
                </a:moveTo>
                <a:lnTo>
                  <a:pt x="129" y="125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8" name="Freeform 29"/>
          <p:cNvSpPr>
            <a:spLocks/>
          </p:cNvSpPr>
          <p:nvPr/>
        </p:nvSpPr>
        <p:spPr bwMode="auto">
          <a:xfrm>
            <a:off x="2244725" y="2032000"/>
            <a:ext cx="828675" cy="1978025"/>
          </a:xfrm>
          <a:custGeom>
            <a:avLst/>
            <a:gdLst>
              <a:gd name="T0" fmla="*/ 522 w 522"/>
              <a:gd name="T1" fmla="*/ 24 h 1246"/>
              <a:gd name="T2" fmla="*/ 251 w 522"/>
              <a:gd name="T3" fmla="*/ 1246 h 1246"/>
              <a:gd name="T4" fmla="*/ 0 w 522"/>
              <a:gd name="T5" fmla="*/ 0 h 1246"/>
              <a:gd name="T6" fmla="*/ 0 60000 65536"/>
              <a:gd name="T7" fmla="*/ 0 60000 65536"/>
              <a:gd name="T8" fmla="*/ 0 60000 65536"/>
              <a:gd name="T9" fmla="*/ 0 w 522"/>
              <a:gd name="T10" fmla="*/ 0 h 1246"/>
              <a:gd name="T11" fmla="*/ 522 w 522"/>
              <a:gd name="T12" fmla="*/ 1246 h 1246"/>
            </a:gdLst>
            <a:ahLst/>
            <a:cxnLst>
              <a:cxn ang="T6">
                <a:pos x="T0" y="T1"/>
              </a:cxn>
              <a:cxn ang="T7">
                <a:pos x="T2" y="T3"/>
              </a:cxn>
              <a:cxn ang="T8">
                <a:pos x="T4" y="T5"/>
              </a:cxn>
            </a:cxnLst>
            <a:rect l="T9" t="T10" r="T11" b="T12"/>
            <a:pathLst>
              <a:path w="522" h="1246">
                <a:moveTo>
                  <a:pt x="522" y="24"/>
                </a:moveTo>
                <a:lnTo>
                  <a:pt x="251" y="124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69" name="Freeform 30"/>
          <p:cNvSpPr>
            <a:spLocks/>
          </p:cNvSpPr>
          <p:nvPr/>
        </p:nvSpPr>
        <p:spPr bwMode="auto">
          <a:xfrm>
            <a:off x="1790700" y="2032000"/>
            <a:ext cx="1233488" cy="1949450"/>
          </a:xfrm>
          <a:custGeom>
            <a:avLst/>
            <a:gdLst>
              <a:gd name="T0" fmla="*/ 777 w 777"/>
              <a:gd name="T1" fmla="*/ 25 h 1228"/>
              <a:gd name="T2" fmla="*/ 390 w 777"/>
              <a:gd name="T3" fmla="*/ 1228 h 1228"/>
              <a:gd name="T4" fmla="*/ 0 w 777"/>
              <a:gd name="T5" fmla="*/ 0 h 1228"/>
              <a:gd name="T6" fmla="*/ 0 60000 65536"/>
              <a:gd name="T7" fmla="*/ 0 60000 65536"/>
              <a:gd name="T8" fmla="*/ 0 60000 65536"/>
              <a:gd name="T9" fmla="*/ 0 w 777"/>
              <a:gd name="T10" fmla="*/ 0 h 1228"/>
              <a:gd name="T11" fmla="*/ 777 w 777"/>
              <a:gd name="T12" fmla="*/ 1228 h 1228"/>
            </a:gdLst>
            <a:ahLst/>
            <a:cxnLst>
              <a:cxn ang="T6">
                <a:pos x="T0" y="T1"/>
              </a:cxn>
              <a:cxn ang="T7">
                <a:pos x="T2" y="T3"/>
              </a:cxn>
              <a:cxn ang="T8">
                <a:pos x="T4" y="T5"/>
              </a:cxn>
            </a:cxnLst>
            <a:rect l="T9" t="T10" r="T11" b="T12"/>
            <a:pathLst>
              <a:path w="777" h="1228">
                <a:moveTo>
                  <a:pt x="777" y="25"/>
                </a:moveTo>
                <a:lnTo>
                  <a:pt x="390" y="122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0" name="Freeform 31"/>
          <p:cNvSpPr>
            <a:spLocks/>
          </p:cNvSpPr>
          <p:nvPr/>
        </p:nvSpPr>
        <p:spPr bwMode="auto">
          <a:xfrm>
            <a:off x="1339850" y="2019300"/>
            <a:ext cx="1628775" cy="1957388"/>
          </a:xfrm>
          <a:custGeom>
            <a:avLst/>
            <a:gdLst>
              <a:gd name="T0" fmla="*/ 1026 w 1026"/>
              <a:gd name="T1" fmla="*/ 32 h 1233"/>
              <a:gd name="T2" fmla="*/ 521 w 1026"/>
              <a:gd name="T3" fmla="*/ 1233 h 1233"/>
              <a:gd name="T4" fmla="*/ 0 w 1026"/>
              <a:gd name="T5" fmla="*/ 0 h 1233"/>
              <a:gd name="T6" fmla="*/ 0 60000 65536"/>
              <a:gd name="T7" fmla="*/ 0 60000 65536"/>
              <a:gd name="T8" fmla="*/ 0 60000 65536"/>
              <a:gd name="T9" fmla="*/ 0 w 1026"/>
              <a:gd name="T10" fmla="*/ 0 h 1233"/>
              <a:gd name="T11" fmla="*/ 1026 w 1026"/>
              <a:gd name="T12" fmla="*/ 1233 h 1233"/>
            </a:gdLst>
            <a:ahLst/>
            <a:cxnLst>
              <a:cxn ang="T6">
                <a:pos x="T0" y="T1"/>
              </a:cxn>
              <a:cxn ang="T7">
                <a:pos x="T2" y="T3"/>
              </a:cxn>
              <a:cxn ang="T8">
                <a:pos x="T4" y="T5"/>
              </a:cxn>
            </a:cxnLst>
            <a:rect l="T9" t="T10" r="T11" b="T12"/>
            <a:pathLst>
              <a:path w="1026" h="1233">
                <a:moveTo>
                  <a:pt x="1026" y="32"/>
                </a:moveTo>
                <a:lnTo>
                  <a:pt x="521" y="1233"/>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1" name="Freeform 32"/>
          <p:cNvSpPr>
            <a:spLocks/>
          </p:cNvSpPr>
          <p:nvPr/>
        </p:nvSpPr>
        <p:spPr bwMode="auto">
          <a:xfrm>
            <a:off x="933450" y="2041525"/>
            <a:ext cx="1982788" cy="1916113"/>
          </a:xfrm>
          <a:custGeom>
            <a:avLst/>
            <a:gdLst>
              <a:gd name="T0" fmla="*/ 1249 w 1249"/>
              <a:gd name="T1" fmla="*/ 18 h 1207"/>
              <a:gd name="T2" fmla="*/ 588 w 1249"/>
              <a:gd name="T3" fmla="*/ 1207 h 1207"/>
              <a:gd name="T4" fmla="*/ 0 w 1249"/>
              <a:gd name="T5" fmla="*/ 0 h 1207"/>
              <a:gd name="T6" fmla="*/ 0 60000 65536"/>
              <a:gd name="T7" fmla="*/ 0 60000 65536"/>
              <a:gd name="T8" fmla="*/ 0 60000 65536"/>
              <a:gd name="T9" fmla="*/ 0 w 1249"/>
              <a:gd name="T10" fmla="*/ 0 h 1207"/>
              <a:gd name="T11" fmla="*/ 1249 w 1249"/>
              <a:gd name="T12" fmla="*/ 1207 h 1207"/>
            </a:gdLst>
            <a:ahLst/>
            <a:cxnLst>
              <a:cxn ang="T6">
                <a:pos x="T0" y="T1"/>
              </a:cxn>
              <a:cxn ang="T7">
                <a:pos x="T2" y="T3"/>
              </a:cxn>
              <a:cxn ang="T8">
                <a:pos x="T4" y="T5"/>
              </a:cxn>
            </a:cxnLst>
            <a:rect l="T9" t="T10" r="T11" b="T12"/>
            <a:pathLst>
              <a:path w="1249" h="1207">
                <a:moveTo>
                  <a:pt x="1249" y="18"/>
                </a:moveTo>
                <a:lnTo>
                  <a:pt x="588" y="1207"/>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2" name="Text Box 33"/>
          <p:cNvSpPr txBox="1">
            <a:spLocks noChangeArrowheads="1"/>
          </p:cNvSpPr>
          <p:nvPr/>
        </p:nvSpPr>
        <p:spPr bwMode="auto">
          <a:xfrm>
            <a:off x="2736850" y="12033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3573" name="Text Box 34"/>
          <p:cNvSpPr txBox="1">
            <a:spLocks noChangeArrowheads="1"/>
          </p:cNvSpPr>
          <p:nvPr/>
        </p:nvSpPr>
        <p:spPr bwMode="auto">
          <a:xfrm>
            <a:off x="1470025" y="12160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3574"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5" name="Freeform 36"/>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3576" name="Rectangle 37"/>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27467856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1"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2"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3"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4"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4585"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6"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7"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88"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4589"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4601" name="Freeform 13"/>
          <p:cNvSpPr>
            <a:spLocks/>
          </p:cNvSpPr>
          <p:nvPr/>
        </p:nvSpPr>
        <p:spPr bwMode="auto">
          <a:xfrm>
            <a:off x="3589338" y="16621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2" name="Rectangle 14"/>
          <p:cNvSpPr>
            <a:spLocks noChangeArrowheads="1"/>
          </p:cNvSpPr>
          <p:nvPr/>
        </p:nvSpPr>
        <p:spPr bwMode="auto">
          <a:xfrm>
            <a:off x="4586288" y="14859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3" name="Oval 15"/>
          <p:cNvSpPr>
            <a:spLocks noChangeArrowheads="1"/>
          </p:cNvSpPr>
          <p:nvPr/>
        </p:nvSpPr>
        <p:spPr bwMode="auto">
          <a:xfrm>
            <a:off x="3971925" y="15732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4" name="Rectangle 16"/>
          <p:cNvSpPr>
            <a:spLocks noChangeArrowheads="1"/>
          </p:cNvSpPr>
          <p:nvPr/>
        </p:nvSpPr>
        <p:spPr bwMode="auto">
          <a:xfrm>
            <a:off x="4402138" y="15303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5" name="Freeform 17"/>
          <p:cNvSpPr>
            <a:spLocks/>
          </p:cNvSpPr>
          <p:nvPr/>
        </p:nvSpPr>
        <p:spPr bwMode="auto">
          <a:xfrm>
            <a:off x="3954463" y="16176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6" name="Rectangle 18"/>
          <p:cNvSpPr>
            <a:spLocks noChangeArrowheads="1"/>
          </p:cNvSpPr>
          <p:nvPr/>
        </p:nvSpPr>
        <p:spPr bwMode="auto">
          <a:xfrm>
            <a:off x="3954463" y="15732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7" name="Rectangle 19"/>
          <p:cNvSpPr>
            <a:spLocks noChangeArrowheads="1"/>
          </p:cNvSpPr>
          <p:nvPr/>
        </p:nvSpPr>
        <p:spPr bwMode="auto">
          <a:xfrm>
            <a:off x="3751263"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8" name="Freeform 20"/>
          <p:cNvSpPr>
            <a:spLocks/>
          </p:cNvSpPr>
          <p:nvPr/>
        </p:nvSpPr>
        <p:spPr bwMode="auto">
          <a:xfrm>
            <a:off x="1450975" y="15954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9" name="Oval 21"/>
          <p:cNvSpPr>
            <a:spLocks noChangeArrowheads="1"/>
          </p:cNvSpPr>
          <p:nvPr/>
        </p:nvSpPr>
        <p:spPr bwMode="auto">
          <a:xfrm>
            <a:off x="18827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0" name="Oval 22"/>
          <p:cNvSpPr>
            <a:spLocks noChangeArrowheads="1"/>
          </p:cNvSpPr>
          <p:nvPr/>
        </p:nvSpPr>
        <p:spPr bwMode="auto">
          <a:xfrm>
            <a:off x="2339975" y="18859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1" name="Oval 23"/>
          <p:cNvSpPr>
            <a:spLocks noChangeArrowheads="1"/>
          </p:cNvSpPr>
          <p:nvPr/>
        </p:nvSpPr>
        <p:spPr bwMode="auto">
          <a:xfrm>
            <a:off x="2797175" y="18827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2" name="Oval 24"/>
          <p:cNvSpPr>
            <a:spLocks noChangeArrowheads="1"/>
          </p:cNvSpPr>
          <p:nvPr/>
        </p:nvSpPr>
        <p:spPr bwMode="auto">
          <a:xfrm>
            <a:off x="32543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3" name="Rectangle 25"/>
          <p:cNvSpPr>
            <a:spLocks noChangeArrowheads="1"/>
          </p:cNvSpPr>
          <p:nvPr/>
        </p:nvSpPr>
        <p:spPr bwMode="auto">
          <a:xfrm>
            <a:off x="3633788"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4" name="Rectangle 26"/>
          <p:cNvSpPr>
            <a:spLocks noChangeArrowheads="1"/>
          </p:cNvSpPr>
          <p:nvPr/>
        </p:nvSpPr>
        <p:spPr bwMode="auto">
          <a:xfrm>
            <a:off x="3513138" y="18891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15" name="Oval 27"/>
          <p:cNvSpPr>
            <a:spLocks noChangeArrowheads="1"/>
          </p:cNvSpPr>
          <p:nvPr/>
        </p:nvSpPr>
        <p:spPr bwMode="auto">
          <a:xfrm>
            <a:off x="14605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1" name="Freeform 28"/>
          <p:cNvSpPr>
            <a:spLocks/>
          </p:cNvSpPr>
          <p:nvPr/>
        </p:nvSpPr>
        <p:spPr bwMode="auto">
          <a:xfrm>
            <a:off x="3298825" y="2035175"/>
            <a:ext cx="449263" cy="1317625"/>
          </a:xfrm>
          <a:custGeom>
            <a:avLst/>
            <a:gdLst>
              <a:gd name="T0" fmla="*/ 283 w 283"/>
              <a:gd name="T1" fmla="*/ 22 h 830"/>
              <a:gd name="T2" fmla="*/ 140 w 283"/>
              <a:gd name="T3" fmla="*/ 830 h 830"/>
              <a:gd name="T4" fmla="*/ 0 w 283"/>
              <a:gd name="T5" fmla="*/ 0 h 830"/>
              <a:gd name="T6" fmla="*/ 0 60000 65536"/>
              <a:gd name="T7" fmla="*/ 0 60000 65536"/>
              <a:gd name="T8" fmla="*/ 0 60000 65536"/>
              <a:gd name="T9" fmla="*/ 0 w 283"/>
              <a:gd name="T10" fmla="*/ 0 h 830"/>
              <a:gd name="T11" fmla="*/ 283 w 283"/>
              <a:gd name="T12" fmla="*/ 830 h 830"/>
            </a:gdLst>
            <a:ahLst/>
            <a:cxnLst>
              <a:cxn ang="T6">
                <a:pos x="T0" y="T1"/>
              </a:cxn>
              <a:cxn ang="T7">
                <a:pos x="T2" y="T3"/>
              </a:cxn>
              <a:cxn ang="T8">
                <a:pos x="T4" y="T5"/>
              </a:cxn>
            </a:cxnLst>
            <a:rect l="T9" t="T10" r="T11" b="T12"/>
            <a:pathLst>
              <a:path w="283" h="830">
                <a:moveTo>
                  <a:pt x="283" y="22"/>
                </a:moveTo>
                <a:lnTo>
                  <a:pt x="140" y="83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2" name="Freeform 29"/>
          <p:cNvSpPr>
            <a:spLocks/>
          </p:cNvSpPr>
          <p:nvPr/>
        </p:nvSpPr>
        <p:spPr bwMode="auto">
          <a:xfrm>
            <a:off x="2857500" y="2032000"/>
            <a:ext cx="828675" cy="1930400"/>
          </a:xfrm>
          <a:custGeom>
            <a:avLst/>
            <a:gdLst>
              <a:gd name="T0" fmla="*/ 522 w 522"/>
              <a:gd name="T1" fmla="*/ 24 h 1216"/>
              <a:gd name="T2" fmla="*/ 264 w 522"/>
              <a:gd name="T3" fmla="*/ 1216 h 1216"/>
              <a:gd name="T4" fmla="*/ 0 w 522"/>
              <a:gd name="T5" fmla="*/ 0 h 1216"/>
              <a:gd name="T6" fmla="*/ 0 60000 65536"/>
              <a:gd name="T7" fmla="*/ 0 60000 65536"/>
              <a:gd name="T8" fmla="*/ 0 60000 65536"/>
              <a:gd name="T9" fmla="*/ 0 w 522"/>
              <a:gd name="T10" fmla="*/ 0 h 1216"/>
              <a:gd name="T11" fmla="*/ 522 w 522"/>
              <a:gd name="T12" fmla="*/ 1216 h 1216"/>
            </a:gdLst>
            <a:ahLst/>
            <a:cxnLst>
              <a:cxn ang="T6">
                <a:pos x="T0" y="T1"/>
              </a:cxn>
              <a:cxn ang="T7">
                <a:pos x="T2" y="T3"/>
              </a:cxn>
              <a:cxn ang="T8">
                <a:pos x="T4" y="T5"/>
              </a:cxn>
            </a:cxnLst>
            <a:rect l="T9" t="T10" r="T11" b="T12"/>
            <a:pathLst>
              <a:path w="522" h="1216">
                <a:moveTo>
                  <a:pt x="522" y="24"/>
                </a:moveTo>
                <a:lnTo>
                  <a:pt x="264" y="121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3" name="Freeform 30"/>
          <p:cNvSpPr>
            <a:spLocks/>
          </p:cNvSpPr>
          <p:nvPr/>
        </p:nvSpPr>
        <p:spPr bwMode="auto">
          <a:xfrm>
            <a:off x="2403475" y="2032000"/>
            <a:ext cx="1233488" cy="1990725"/>
          </a:xfrm>
          <a:custGeom>
            <a:avLst/>
            <a:gdLst>
              <a:gd name="T0" fmla="*/ 777 w 777"/>
              <a:gd name="T1" fmla="*/ 25 h 1254"/>
              <a:gd name="T2" fmla="*/ 406 w 777"/>
              <a:gd name="T3" fmla="*/ 1254 h 1254"/>
              <a:gd name="T4" fmla="*/ 0 w 777"/>
              <a:gd name="T5" fmla="*/ 0 h 1254"/>
              <a:gd name="T6" fmla="*/ 0 60000 65536"/>
              <a:gd name="T7" fmla="*/ 0 60000 65536"/>
              <a:gd name="T8" fmla="*/ 0 60000 65536"/>
              <a:gd name="T9" fmla="*/ 0 w 777"/>
              <a:gd name="T10" fmla="*/ 0 h 1254"/>
              <a:gd name="T11" fmla="*/ 777 w 777"/>
              <a:gd name="T12" fmla="*/ 1254 h 1254"/>
            </a:gdLst>
            <a:ahLst/>
            <a:cxnLst>
              <a:cxn ang="T6">
                <a:pos x="T0" y="T1"/>
              </a:cxn>
              <a:cxn ang="T7">
                <a:pos x="T2" y="T3"/>
              </a:cxn>
              <a:cxn ang="T8">
                <a:pos x="T4" y="T5"/>
              </a:cxn>
            </a:cxnLst>
            <a:rect l="T9" t="T10" r="T11" b="T12"/>
            <a:pathLst>
              <a:path w="777" h="1254">
                <a:moveTo>
                  <a:pt x="777" y="25"/>
                </a:moveTo>
                <a:lnTo>
                  <a:pt x="406" y="125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4" name="Freeform 31"/>
          <p:cNvSpPr>
            <a:spLocks/>
          </p:cNvSpPr>
          <p:nvPr/>
        </p:nvSpPr>
        <p:spPr bwMode="auto">
          <a:xfrm>
            <a:off x="1952625" y="2019300"/>
            <a:ext cx="1628775" cy="1990725"/>
          </a:xfrm>
          <a:custGeom>
            <a:avLst/>
            <a:gdLst>
              <a:gd name="T0" fmla="*/ 1026 w 1026"/>
              <a:gd name="T1" fmla="*/ 32 h 1254"/>
              <a:gd name="T2" fmla="*/ 542 w 1026"/>
              <a:gd name="T3" fmla="*/ 1254 h 1254"/>
              <a:gd name="T4" fmla="*/ 0 w 1026"/>
              <a:gd name="T5" fmla="*/ 0 h 1254"/>
              <a:gd name="T6" fmla="*/ 0 60000 65536"/>
              <a:gd name="T7" fmla="*/ 0 60000 65536"/>
              <a:gd name="T8" fmla="*/ 0 60000 65536"/>
              <a:gd name="T9" fmla="*/ 0 w 1026"/>
              <a:gd name="T10" fmla="*/ 0 h 1254"/>
              <a:gd name="T11" fmla="*/ 1026 w 1026"/>
              <a:gd name="T12" fmla="*/ 1254 h 1254"/>
            </a:gdLst>
            <a:ahLst/>
            <a:cxnLst>
              <a:cxn ang="T6">
                <a:pos x="T0" y="T1"/>
              </a:cxn>
              <a:cxn ang="T7">
                <a:pos x="T2" y="T3"/>
              </a:cxn>
              <a:cxn ang="T8">
                <a:pos x="T4" y="T5"/>
              </a:cxn>
            </a:cxnLst>
            <a:rect l="T9" t="T10" r="T11" b="T12"/>
            <a:pathLst>
              <a:path w="1026" h="1254">
                <a:moveTo>
                  <a:pt x="1026" y="32"/>
                </a:moveTo>
                <a:lnTo>
                  <a:pt x="542" y="125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5" name="Freeform 32"/>
          <p:cNvSpPr>
            <a:spLocks/>
          </p:cNvSpPr>
          <p:nvPr/>
        </p:nvSpPr>
        <p:spPr bwMode="auto">
          <a:xfrm>
            <a:off x="1546225" y="2041525"/>
            <a:ext cx="1982788" cy="1952625"/>
          </a:xfrm>
          <a:custGeom>
            <a:avLst/>
            <a:gdLst>
              <a:gd name="T0" fmla="*/ 1249 w 1249"/>
              <a:gd name="T1" fmla="*/ 18 h 1230"/>
              <a:gd name="T2" fmla="*/ 600 w 1249"/>
              <a:gd name="T3" fmla="*/ 1230 h 1230"/>
              <a:gd name="T4" fmla="*/ 0 w 1249"/>
              <a:gd name="T5" fmla="*/ 0 h 1230"/>
              <a:gd name="T6" fmla="*/ 0 60000 65536"/>
              <a:gd name="T7" fmla="*/ 0 60000 65536"/>
              <a:gd name="T8" fmla="*/ 0 60000 65536"/>
              <a:gd name="T9" fmla="*/ 0 w 1249"/>
              <a:gd name="T10" fmla="*/ 0 h 1230"/>
              <a:gd name="T11" fmla="*/ 1249 w 1249"/>
              <a:gd name="T12" fmla="*/ 1230 h 1230"/>
            </a:gdLst>
            <a:ahLst/>
            <a:cxnLst>
              <a:cxn ang="T6">
                <a:pos x="T0" y="T1"/>
              </a:cxn>
              <a:cxn ang="T7">
                <a:pos x="T2" y="T3"/>
              </a:cxn>
              <a:cxn ang="T8">
                <a:pos x="T4" y="T5"/>
              </a:cxn>
            </a:cxnLst>
            <a:rect l="T9" t="T10" r="T11" b="T12"/>
            <a:pathLst>
              <a:path w="1249" h="1230">
                <a:moveTo>
                  <a:pt x="1249" y="18"/>
                </a:moveTo>
                <a:lnTo>
                  <a:pt x="600" y="123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6" name="Text Box 33"/>
          <p:cNvSpPr txBox="1">
            <a:spLocks noChangeArrowheads="1"/>
          </p:cNvSpPr>
          <p:nvPr/>
        </p:nvSpPr>
        <p:spPr bwMode="auto">
          <a:xfrm>
            <a:off x="3349625" y="12033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4597" name="Text Box 34"/>
          <p:cNvSpPr txBox="1">
            <a:spLocks noChangeArrowheads="1"/>
          </p:cNvSpPr>
          <p:nvPr/>
        </p:nvSpPr>
        <p:spPr bwMode="auto">
          <a:xfrm>
            <a:off x="2082800" y="12160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4598"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599" name="Freeform 36"/>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4600" name="Rectangle 37"/>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9032976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05"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06"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07"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08"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5609"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0"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1"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2"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5613"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5628" name="Freeform 13"/>
          <p:cNvSpPr>
            <a:spLocks/>
          </p:cNvSpPr>
          <p:nvPr/>
        </p:nvSpPr>
        <p:spPr bwMode="auto">
          <a:xfrm>
            <a:off x="4195763" y="16621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29" name="Rectangle 14"/>
          <p:cNvSpPr>
            <a:spLocks noChangeArrowheads="1"/>
          </p:cNvSpPr>
          <p:nvPr/>
        </p:nvSpPr>
        <p:spPr bwMode="auto">
          <a:xfrm>
            <a:off x="5192713" y="14859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0" name="Oval 15"/>
          <p:cNvSpPr>
            <a:spLocks noChangeArrowheads="1"/>
          </p:cNvSpPr>
          <p:nvPr/>
        </p:nvSpPr>
        <p:spPr bwMode="auto">
          <a:xfrm>
            <a:off x="4578350" y="15732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1" name="Rectangle 16"/>
          <p:cNvSpPr>
            <a:spLocks noChangeArrowheads="1"/>
          </p:cNvSpPr>
          <p:nvPr/>
        </p:nvSpPr>
        <p:spPr bwMode="auto">
          <a:xfrm>
            <a:off x="5008563" y="15303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2" name="Freeform 17"/>
          <p:cNvSpPr>
            <a:spLocks/>
          </p:cNvSpPr>
          <p:nvPr/>
        </p:nvSpPr>
        <p:spPr bwMode="auto">
          <a:xfrm>
            <a:off x="4560888" y="16176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3" name="Rectangle 18"/>
          <p:cNvSpPr>
            <a:spLocks noChangeArrowheads="1"/>
          </p:cNvSpPr>
          <p:nvPr/>
        </p:nvSpPr>
        <p:spPr bwMode="auto">
          <a:xfrm>
            <a:off x="4560888" y="15732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4" name="Rectangle 19"/>
          <p:cNvSpPr>
            <a:spLocks noChangeArrowheads="1"/>
          </p:cNvSpPr>
          <p:nvPr/>
        </p:nvSpPr>
        <p:spPr bwMode="auto">
          <a:xfrm>
            <a:off x="4357688"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5" name="Freeform 20"/>
          <p:cNvSpPr>
            <a:spLocks/>
          </p:cNvSpPr>
          <p:nvPr/>
        </p:nvSpPr>
        <p:spPr bwMode="auto">
          <a:xfrm>
            <a:off x="2057400" y="15954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6" name="Oval 21"/>
          <p:cNvSpPr>
            <a:spLocks noChangeArrowheads="1"/>
          </p:cNvSpPr>
          <p:nvPr/>
        </p:nvSpPr>
        <p:spPr bwMode="auto">
          <a:xfrm>
            <a:off x="24892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7" name="Oval 22"/>
          <p:cNvSpPr>
            <a:spLocks noChangeArrowheads="1"/>
          </p:cNvSpPr>
          <p:nvPr/>
        </p:nvSpPr>
        <p:spPr bwMode="auto">
          <a:xfrm>
            <a:off x="2946400" y="18859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8" name="Oval 23"/>
          <p:cNvSpPr>
            <a:spLocks noChangeArrowheads="1"/>
          </p:cNvSpPr>
          <p:nvPr/>
        </p:nvSpPr>
        <p:spPr bwMode="auto">
          <a:xfrm>
            <a:off x="3403600" y="18827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39" name="Oval 24"/>
          <p:cNvSpPr>
            <a:spLocks noChangeArrowheads="1"/>
          </p:cNvSpPr>
          <p:nvPr/>
        </p:nvSpPr>
        <p:spPr bwMode="auto">
          <a:xfrm>
            <a:off x="38608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40" name="Rectangle 25"/>
          <p:cNvSpPr>
            <a:spLocks noChangeArrowheads="1"/>
          </p:cNvSpPr>
          <p:nvPr/>
        </p:nvSpPr>
        <p:spPr bwMode="auto">
          <a:xfrm>
            <a:off x="4240213"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41" name="Rectangle 26"/>
          <p:cNvSpPr>
            <a:spLocks noChangeArrowheads="1"/>
          </p:cNvSpPr>
          <p:nvPr/>
        </p:nvSpPr>
        <p:spPr bwMode="auto">
          <a:xfrm>
            <a:off x="4119563" y="18891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42" name="Oval 27"/>
          <p:cNvSpPr>
            <a:spLocks noChangeArrowheads="1"/>
          </p:cNvSpPr>
          <p:nvPr/>
        </p:nvSpPr>
        <p:spPr bwMode="auto">
          <a:xfrm>
            <a:off x="206692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5" name="Freeform 28"/>
          <p:cNvSpPr>
            <a:spLocks/>
          </p:cNvSpPr>
          <p:nvPr/>
        </p:nvSpPr>
        <p:spPr bwMode="auto">
          <a:xfrm>
            <a:off x="3905250" y="2035175"/>
            <a:ext cx="449263" cy="1368425"/>
          </a:xfrm>
          <a:custGeom>
            <a:avLst/>
            <a:gdLst>
              <a:gd name="T0" fmla="*/ 283 w 283"/>
              <a:gd name="T1" fmla="*/ 22 h 862"/>
              <a:gd name="T2" fmla="*/ 120 w 283"/>
              <a:gd name="T3" fmla="*/ 862 h 862"/>
              <a:gd name="T4" fmla="*/ 0 w 283"/>
              <a:gd name="T5" fmla="*/ 0 h 862"/>
              <a:gd name="T6" fmla="*/ 0 60000 65536"/>
              <a:gd name="T7" fmla="*/ 0 60000 65536"/>
              <a:gd name="T8" fmla="*/ 0 60000 65536"/>
              <a:gd name="T9" fmla="*/ 0 w 283"/>
              <a:gd name="T10" fmla="*/ 0 h 862"/>
              <a:gd name="T11" fmla="*/ 283 w 283"/>
              <a:gd name="T12" fmla="*/ 862 h 862"/>
            </a:gdLst>
            <a:ahLst/>
            <a:cxnLst>
              <a:cxn ang="T6">
                <a:pos x="T0" y="T1"/>
              </a:cxn>
              <a:cxn ang="T7">
                <a:pos x="T2" y="T3"/>
              </a:cxn>
              <a:cxn ang="T8">
                <a:pos x="T4" y="T5"/>
              </a:cxn>
            </a:cxnLst>
            <a:rect l="T9" t="T10" r="T11" b="T12"/>
            <a:pathLst>
              <a:path w="283" h="862">
                <a:moveTo>
                  <a:pt x="283" y="22"/>
                </a:moveTo>
                <a:lnTo>
                  <a:pt x="120" y="86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6" name="Freeform 29"/>
          <p:cNvSpPr>
            <a:spLocks/>
          </p:cNvSpPr>
          <p:nvPr/>
        </p:nvSpPr>
        <p:spPr bwMode="auto">
          <a:xfrm>
            <a:off x="3463925" y="2032000"/>
            <a:ext cx="828675" cy="1352550"/>
          </a:xfrm>
          <a:custGeom>
            <a:avLst/>
            <a:gdLst>
              <a:gd name="T0" fmla="*/ 522 w 522"/>
              <a:gd name="T1" fmla="*/ 24 h 852"/>
              <a:gd name="T2" fmla="*/ 254 w 522"/>
              <a:gd name="T3" fmla="*/ 852 h 852"/>
              <a:gd name="T4" fmla="*/ 0 w 522"/>
              <a:gd name="T5" fmla="*/ 0 h 852"/>
              <a:gd name="T6" fmla="*/ 0 60000 65536"/>
              <a:gd name="T7" fmla="*/ 0 60000 65536"/>
              <a:gd name="T8" fmla="*/ 0 60000 65536"/>
              <a:gd name="T9" fmla="*/ 0 w 522"/>
              <a:gd name="T10" fmla="*/ 0 h 852"/>
              <a:gd name="T11" fmla="*/ 522 w 522"/>
              <a:gd name="T12" fmla="*/ 852 h 852"/>
            </a:gdLst>
            <a:ahLst/>
            <a:cxnLst>
              <a:cxn ang="T6">
                <a:pos x="T0" y="T1"/>
              </a:cxn>
              <a:cxn ang="T7">
                <a:pos x="T2" y="T3"/>
              </a:cxn>
              <a:cxn ang="T8">
                <a:pos x="T4" y="T5"/>
              </a:cxn>
            </a:cxnLst>
            <a:rect l="T9" t="T10" r="T11" b="T12"/>
            <a:pathLst>
              <a:path w="522" h="852">
                <a:moveTo>
                  <a:pt x="522" y="24"/>
                </a:moveTo>
                <a:lnTo>
                  <a:pt x="254" y="85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7" name="Freeform 30"/>
          <p:cNvSpPr>
            <a:spLocks/>
          </p:cNvSpPr>
          <p:nvPr/>
        </p:nvSpPr>
        <p:spPr bwMode="auto">
          <a:xfrm>
            <a:off x="3009900" y="2032000"/>
            <a:ext cx="1233488" cy="1327150"/>
          </a:xfrm>
          <a:custGeom>
            <a:avLst/>
            <a:gdLst>
              <a:gd name="T0" fmla="*/ 777 w 777"/>
              <a:gd name="T1" fmla="*/ 25 h 836"/>
              <a:gd name="T2" fmla="*/ 428 w 777"/>
              <a:gd name="T3" fmla="*/ 836 h 836"/>
              <a:gd name="T4" fmla="*/ 0 w 777"/>
              <a:gd name="T5" fmla="*/ 0 h 836"/>
              <a:gd name="T6" fmla="*/ 0 60000 65536"/>
              <a:gd name="T7" fmla="*/ 0 60000 65536"/>
              <a:gd name="T8" fmla="*/ 0 60000 65536"/>
              <a:gd name="T9" fmla="*/ 0 w 777"/>
              <a:gd name="T10" fmla="*/ 0 h 836"/>
              <a:gd name="T11" fmla="*/ 777 w 777"/>
              <a:gd name="T12" fmla="*/ 836 h 836"/>
            </a:gdLst>
            <a:ahLst/>
            <a:cxnLst>
              <a:cxn ang="T6">
                <a:pos x="T0" y="T1"/>
              </a:cxn>
              <a:cxn ang="T7">
                <a:pos x="T2" y="T3"/>
              </a:cxn>
              <a:cxn ang="T8">
                <a:pos x="T4" y="T5"/>
              </a:cxn>
            </a:cxnLst>
            <a:rect l="T9" t="T10" r="T11" b="T12"/>
            <a:pathLst>
              <a:path w="777" h="836">
                <a:moveTo>
                  <a:pt x="777" y="25"/>
                </a:moveTo>
                <a:lnTo>
                  <a:pt x="428" y="83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8" name="Freeform 31"/>
          <p:cNvSpPr>
            <a:spLocks/>
          </p:cNvSpPr>
          <p:nvPr/>
        </p:nvSpPr>
        <p:spPr bwMode="auto">
          <a:xfrm>
            <a:off x="2559050" y="2019300"/>
            <a:ext cx="1628775" cy="1339850"/>
          </a:xfrm>
          <a:custGeom>
            <a:avLst/>
            <a:gdLst>
              <a:gd name="T0" fmla="*/ 1026 w 1026"/>
              <a:gd name="T1" fmla="*/ 32 h 844"/>
              <a:gd name="T2" fmla="*/ 608 w 1026"/>
              <a:gd name="T3" fmla="*/ 844 h 844"/>
              <a:gd name="T4" fmla="*/ 0 w 1026"/>
              <a:gd name="T5" fmla="*/ 0 h 844"/>
              <a:gd name="T6" fmla="*/ 0 60000 65536"/>
              <a:gd name="T7" fmla="*/ 0 60000 65536"/>
              <a:gd name="T8" fmla="*/ 0 60000 65536"/>
              <a:gd name="T9" fmla="*/ 0 w 1026"/>
              <a:gd name="T10" fmla="*/ 0 h 844"/>
              <a:gd name="T11" fmla="*/ 1026 w 1026"/>
              <a:gd name="T12" fmla="*/ 844 h 844"/>
            </a:gdLst>
            <a:ahLst/>
            <a:cxnLst>
              <a:cxn ang="T6">
                <a:pos x="T0" y="T1"/>
              </a:cxn>
              <a:cxn ang="T7">
                <a:pos x="T2" y="T3"/>
              </a:cxn>
              <a:cxn ang="T8">
                <a:pos x="T4" y="T5"/>
              </a:cxn>
            </a:cxnLst>
            <a:rect l="T9" t="T10" r="T11" b="T12"/>
            <a:pathLst>
              <a:path w="1026" h="844">
                <a:moveTo>
                  <a:pt x="1026" y="32"/>
                </a:moveTo>
                <a:lnTo>
                  <a:pt x="608" y="84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19" name="Freeform 32"/>
          <p:cNvSpPr>
            <a:spLocks/>
          </p:cNvSpPr>
          <p:nvPr/>
        </p:nvSpPr>
        <p:spPr bwMode="auto">
          <a:xfrm>
            <a:off x="2152650" y="2041525"/>
            <a:ext cx="1982788" cy="1971675"/>
          </a:xfrm>
          <a:custGeom>
            <a:avLst/>
            <a:gdLst>
              <a:gd name="T0" fmla="*/ 1249 w 1249"/>
              <a:gd name="T1" fmla="*/ 18 h 1242"/>
              <a:gd name="T2" fmla="*/ 644 w 1249"/>
              <a:gd name="T3" fmla="*/ 1242 h 1242"/>
              <a:gd name="T4" fmla="*/ 0 w 1249"/>
              <a:gd name="T5" fmla="*/ 0 h 1242"/>
              <a:gd name="T6" fmla="*/ 0 60000 65536"/>
              <a:gd name="T7" fmla="*/ 0 60000 65536"/>
              <a:gd name="T8" fmla="*/ 0 60000 65536"/>
              <a:gd name="T9" fmla="*/ 0 w 1249"/>
              <a:gd name="T10" fmla="*/ 0 h 1242"/>
              <a:gd name="T11" fmla="*/ 1249 w 1249"/>
              <a:gd name="T12" fmla="*/ 1242 h 1242"/>
            </a:gdLst>
            <a:ahLst/>
            <a:cxnLst>
              <a:cxn ang="T6">
                <a:pos x="T0" y="T1"/>
              </a:cxn>
              <a:cxn ang="T7">
                <a:pos x="T2" y="T3"/>
              </a:cxn>
              <a:cxn ang="T8">
                <a:pos x="T4" y="T5"/>
              </a:cxn>
            </a:cxnLst>
            <a:rect l="T9" t="T10" r="T11" b="T12"/>
            <a:pathLst>
              <a:path w="1249" h="1242">
                <a:moveTo>
                  <a:pt x="1249" y="18"/>
                </a:moveTo>
                <a:lnTo>
                  <a:pt x="644" y="124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20" name="Text Box 33"/>
          <p:cNvSpPr txBox="1">
            <a:spLocks noChangeArrowheads="1"/>
          </p:cNvSpPr>
          <p:nvPr/>
        </p:nvSpPr>
        <p:spPr bwMode="auto">
          <a:xfrm>
            <a:off x="3883025" y="12033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5621" name="Text Box 34"/>
          <p:cNvSpPr txBox="1">
            <a:spLocks noChangeArrowheads="1"/>
          </p:cNvSpPr>
          <p:nvPr/>
        </p:nvSpPr>
        <p:spPr bwMode="auto">
          <a:xfrm>
            <a:off x="2616200" y="12160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5622"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23" name="Freeform 36"/>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24" name="Rectangle 37"/>
          <p:cNvSpPr>
            <a:spLocks noChangeArrowheads="1"/>
          </p:cNvSpPr>
          <p:nvPr/>
        </p:nvSpPr>
        <p:spPr bwMode="auto">
          <a:xfrm>
            <a:off x="4343400" y="6116196"/>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5625" name="Text Box 38"/>
          <p:cNvSpPr txBox="1">
            <a:spLocks noChangeArrowheads="1"/>
          </p:cNvSpPr>
          <p:nvPr/>
        </p:nvSpPr>
        <p:spPr bwMode="auto">
          <a:xfrm>
            <a:off x="4343400" y="6084446"/>
            <a:ext cx="457200" cy="336550"/>
          </a:xfrm>
          <a:prstGeom prst="rect">
            <a:avLst/>
          </a:prstGeom>
          <a:solidFill>
            <a:srgbClr val="FFFF66"/>
          </a:solidFill>
          <a:ln>
            <a:no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0</a:t>
            </a:r>
          </a:p>
        </p:txBody>
      </p:sp>
      <p:sp>
        <p:nvSpPr>
          <p:cNvPr id="25626" name="Text Box 39"/>
          <p:cNvSpPr txBox="1">
            <a:spLocks noChangeArrowheads="1"/>
          </p:cNvSpPr>
          <p:nvPr/>
        </p:nvSpPr>
        <p:spPr bwMode="auto">
          <a:xfrm>
            <a:off x="3429000" y="6114609"/>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25627" name="Rectangle 40"/>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236949080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29"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30"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31"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32"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6633"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34" name="Freeform 8"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35" name="Line 9"/>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6636" name="Line 10"/>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6637" name="Freeform 11"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46" name="Freeform 13"/>
          <p:cNvSpPr>
            <a:spLocks/>
          </p:cNvSpPr>
          <p:nvPr/>
        </p:nvSpPr>
        <p:spPr bwMode="auto">
          <a:xfrm>
            <a:off x="2740025" y="2028825"/>
            <a:ext cx="1982788" cy="1311275"/>
          </a:xfrm>
          <a:custGeom>
            <a:avLst/>
            <a:gdLst>
              <a:gd name="T0" fmla="*/ 1249 w 1249"/>
              <a:gd name="T1" fmla="*/ 18 h 826"/>
              <a:gd name="T2" fmla="*/ 594 w 1249"/>
              <a:gd name="T3" fmla="*/ 826 h 826"/>
              <a:gd name="T4" fmla="*/ 0 w 1249"/>
              <a:gd name="T5" fmla="*/ 0 h 826"/>
              <a:gd name="T6" fmla="*/ 0 60000 65536"/>
              <a:gd name="T7" fmla="*/ 0 60000 65536"/>
              <a:gd name="T8" fmla="*/ 0 60000 65536"/>
              <a:gd name="T9" fmla="*/ 0 w 1249"/>
              <a:gd name="T10" fmla="*/ 0 h 826"/>
              <a:gd name="T11" fmla="*/ 1249 w 1249"/>
              <a:gd name="T12" fmla="*/ 826 h 826"/>
            </a:gdLst>
            <a:ahLst/>
            <a:cxnLst>
              <a:cxn ang="T6">
                <a:pos x="T0" y="T1"/>
              </a:cxn>
              <a:cxn ang="T7">
                <a:pos x="T2" y="T3"/>
              </a:cxn>
              <a:cxn ang="T8">
                <a:pos x="T4" y="T5"/>
              </a:cxn>
            </a:cxnLst>
            <a:rect l="T9" t="T10" r="T11" b="T12"/>
            <a:pathLst>
              <a:path w="1249" h="826">
                <a:moveTo>
                  <a:pt x="1249" y="18"/>
                </a:moveTo>
                <a:lnTo>
                  <a:pt x="594" y="82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6" name="Freeform 17"/>
          <p:cNvSpPr>
            <a:spLocks/>
          </p:cNvSpPr>
          <p:nvPr/>
        </p:nvSpPr>
        <p:spPr bwMode="auto">
          <a:xfrm>
            <a:off x="4729163" y="16494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7" name="Rectangle 18"/>
          <p:cNvSpPr>
            <a:spLocks noChangeArrowheads="1"/>
          </p:cNvSpPr>
          <p:nvPr/>
        </p:nvSpPr>
        <p:spPr bwMode="auto">
          <a:xfrm>
            <a:off x="5726113" y="14732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8" name="Oval 19"/>
          <p:cNvSpPr>
            <a:spLocks noChangeArrowheads="1"/>
          </p:cNvSpPr>
          <p:nvPr/>
        </p:nvSpPr>
        <p:spPr bwMode="auto">
          <a:xfrm>
            <a:off x="5111750" y="15605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9" name="Rectangle 20"/>
          <p:cNvSpPr>
            <a:spLocks noChangeArrowheads="1"/>
          </p:cNvSpPr>
          <p:nvPr/>
        </p:nvSpPr>
        <p:spPr bwMode="auto">
          <a:xfrm>
            <a:off x="5541963" y="15176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0" name="Freeform 21"/>
          <p:cNvSpPr>
            <a:spLocks/>
          </p:cNvSpPr>
          <p:nvPr/>
        </p:nvSpPr>
        <p:spPr bwMode="auto">
          <a:xfrm>
            <a:off x="5094288" y="16049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1" name="Rectangle 22"/>
          <p:cNvSpPr>
            <a:spLocks noChangeArrowheads="1"/>
          </p:cNvSpPr>
          <p:nvPr/>
        </p:nvSpPr>
        <p:spPr bwMode="auto">
          <a:xfrm>
            <a:off x="5094288" y="15605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2" name="Rectangle 23"/>
          <p:cNvSpPr>
            <a:spLocks noChangeArrowheads="1"/>
          </p:cNvSpPr>
          <p:nvPr/>
        </p:nvSpPr>
        <p:spPr bwMode="auto">
          <a:xfrm>
            <a:off x="4891088"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3" name="Freeform 24"/>
          <p:cNvSpPr>
            <a:spLocks/>
          </p:cNvSpPr>
          <p:nvPr/>
        </p:nvSpPr>
        <p:spPr bwMode="auto">
          <a:xfrm>
            <a:off x="2590800" y="15827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4" name="Oval 25"/>
          <p:cNvSpPr>
            <a:spLocks noChangeArrowheads="1"/>
          </p:cNvSpPr>
          <p:nvPr/>
        </p:nvSpPr>
        <p:spPr bwMode="auto">
          <a:xfrm>
            <a:off x="30226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5" name="Oval 26"/>
          <p:cNvSpPr>
            <a:spLocks noChangeArrowheads="1"/>
          </p:cNvSpPr>
          <p:nvPr/>
        </p:nvSpPr>
        <p:spPr bwMode="auto">
          <a:xfrm>
            <a:off x="3479800" y="18732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6" name="Oval 27"/>
          <p:cNvSpPr>
            <a:spLocks noChangeArrowheads="1"/>
          </p:cNvSpPr>
          <p:nvPr/>
        </p:nvSpPr>
        <p:spPr bwMode="auto">
          <a:xfrm>
            <a:off x="3937000" y="18700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7" name="Oval 28"/>
          <p:cNvSpPr>
            <a:spLocks noChangeArrowheads="1"/>
          </p:cNvSpPr>
          <p:nvPr/>
        </p:nvSpPr>
        <p:spPr bwMode="auto">
          <a:xfrm>
            <a:off x="43942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8" name="Rectangle 29"/>
          <p:cNvSpPr>
            <a:spLocks noChangeArrowheads="1"/>
          </p:cNvSpPr>
          <p:nvPr/>
        </p:nvSpPr>
        <p:spPr bwMode="auto">
          <a:xfrm>
            <a:off x="4773613"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69" name="Rectangle 30"/>
          <p:cNvSpPr>
            <a:spLocks noChangeArrowheads="1"/>
          </p:cNvSpPr>
          <p:nvPr/>
        </p:nvSpPr>
        <p:spPr bwMode="auto">
          <a:xfrm>
            <a:off x="4652963" y="18764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70" name="Oval 31"/>
          <p:cNvSpPr>
            <a:spLocks noChangeArrowheads="1"/>
          </p:cNvSpPr>
          <p:nvPr/>
        </p:nvSpPr>
        <p:spPr bwMode="auto">
          <a:xfrm>
            <a:off x="260032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2" name="Freeform 32"/>
          <p:cNvSpPr>
            <a:spLocks/>
          </p:cNvSpPr>
          <p:nvPr/>
        </p:nvSpPr>
        <p:spPr bwMode="auto">
          <a:xfrm>
            <a:off x="4438650" y="2022475"/>
            <a:ext cx="449263" cy="140652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57150">
            <a:solidFill>
              <a:srgbClr val="CC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3" name="Freeform 33"/>
          <p:cNvSpPr>
            <a:spLocks/>
          </p:cNvSpPr>
          <p:nvPr/>
        </p:nvSpPr>
        <p:spPr bwMode="auto">
          <a:xfrm>
            <a:off x="3997325" y="2019300"/>
            <a:ext cx="828675" cy="1403350"/>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4" name="Freeform 34"/>
          <p:cNvSpPr>
            <a:spLocks/>
          </p:cNvSpPr>
          <p:nvPr/>
        </p:nvSpPr>
        <p:spPr bwMode="auto">
          <a:xfrm>
            <a:off x="3543300" y="2019300"/>
            <a:ext cx="1233488" cy="1371600"/>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55" name="Freeform 35"/>
          <p:cNvSpPr>
            <a:spLocks/>
          </p:cNvSpPr>
          <p:nvPr/>
        </p:nvSpPr>
        <p:spPr bwMode="auto">
          <a:xfrm>
            <a:off x="3092450" y="2006600"/>
            <a:ext cx="1628775" cy="1377950"/>
          </a:xfrm>
          <a:custGeom>
            <a:avLst/>
            <a:gdLst>
              <a:gd name="T0" fmla="*/ 1026 w 1026"/>
              <a:gd name="T1" fmla="*/ 32 h 868"/>
              <a:gd name="T2" fmla="*/ 574 w 1026"/>
              <a:gd name="T3" fmla="*/ 868 h 868"/>
              <a:gd name="T4" fmla="*/ 0 w 1026"/>
              <a:gd name="T5" fmla="*/ 0 h 868"/>
              <a:gd name="T6" fmla="*/ 0 60000 65536"/>
              <a:gd name="T7" fmla="*/ 0 60000 65536"/>
              <a:gd name="T8" fmla="*/ 0 60000 65536"/>
              <a:gd name="T9" fmla="*/ 0 w 1026"/>
              <a:gd name="T10" fmla="*/ 0 h 868"/>
              <a:gd name="T11" fmla="*/ 1026 w 1026"/>
              <a:gd name="T12" fmla="*/ 868 h 868"/>
            </a:gdLst>
            <a:ahLst/>
            <a:cxnLst>
              <a:cxn ang="T6">
                <a:pos x="T0" y="T1"/>
              </a:cxn>
              <a:cxn ang="T7">
                <a:pos x="T2" y="T3"/>
              </a:cxn>
              <a:cxn ang="T8">
                <a:pos x="T4" y="T5"/>
              </a:cxn>
            </a:cxnLst>
            <a:rect l="T9" t="T10" r="T11" b="T12"/>
            <a:pathLst>
              <a:path w="1026" h="868">
                <a:moveTo>
                  <a:pt x="1026" y="32"/>
                </a:moveTo>
                <a:lnTo>
                  <a:pt x="574" y="86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49" name="Text Box 36"/>
          <p:cNvSpPr txBox="1">
            <a:spLocks noChangeArrowheads="1"/>
          </p:cNvSpPr>
          <p:nvPr/>
        </p:nvSpPr>
        <p:spPr bwMode="auto">
          <a:xfrm>
            <a:off x="4425950" y="11906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6650" name="Text Box 37"/>
          <p:cNvSpPr txBox="1">
            <a:spLocks noChangeArrowheads="1"/>
          </p:cNvSpPr>
          <p:nvPr/>
        </p:nvSpPr>
        <p:spPr bwMode="auto">
          <a:xfrm>
            <a:off x="3159125" y="12033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6639" name="Oval 38"/>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40" name="Rectangle 39"/>
          <p:cNvSpPr>
            <a:spLocks noChangeArrowheads="1"/>
          </p:cNvSpPr>
          <p:nvPr/>
        </p:nvSpPr>
        <p:spPr bwMode="auto">
          <a:xfrm>
            <a:off x="4343400" y="60216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41" name="Text Box 40"/>
          <p:cNvSpPr txBox="1">
            <a:spLocks noChangeArrowheads="1"/>
          </p:cNvSpPr>
          <p:nvPr/>
        </p:nvSpPr>
        <p:spPr bwMode="auto">
          <a:xfrm>
            <a:off x="4343400" y="5989850"/>
            <a:ext cx="457200" cy="336550"/>
          </a:xfrm>
          <a:prstGeom prst="rect">
            <a:avLst/>
          </a:prstGeom>
          <a:solidFill>
            <a:srgbClr val="FFFFCC"/>
          </a:solidFill>
          <a:ln>
            <a:solidFill>
              <a:schemeClr val="tx1"/>
            </a:solid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1</a:t>
            </a:r>
          </a:p>
        </p:txBody>
      </p:sp>
      <p:sp>
        <p:nvSpPr>
          <p:cNvPr id="26643" name="Freeform 4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6644" name="Text Box 43"/>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26645" name="Rectangle 44"/>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143779905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3"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4"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5"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6"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7657"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8" name="Freeform 8"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59" name="Line 9"/>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7660" name="Line 10"/>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7661" name="Freeform 11"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0" name="Freeform 13"/>
          <p:cNvSpPr>
            <a:spLocks/>
          </p:cNvSpPr>
          <p:nvPr/>
        </p:nvSpPr>
        <p:spPr bwMode="auto">
          <a:xfrm>
            <a:off x="2933700" y="2028825"/>
            <a:ext cx="1982788" cy="1328738"/>
          </a:xfrm>
          <a:custGeom>
            <a:avLst/>
            <a:gdLst>
              <a:gd name="T0" fmla="*/ 1249 w 1249"/>
              <a:gd name="T1" fmla="*/ 18 h 837"/>
              <a:gd name="T2" fmla="*/ 594 w 1249"/>
              <a:gd name="T3" fmla="*/ 837 h 837"/>
              <a:gd name="T4" fmla="*/ 0 w 1249"/>
              <a:gd name="T5" fmla="*/ 0 h 837"/>
              <a:gd name="T6" fmla="*/ 0 60000 65536"/>
              <a:gd name="T7" fmla="*/ 0 60000 65536"/>
              <a:gd name="T8" fmla="*/ 0 60000 65536"/>
              <a:gd name="T9" fmla="*/ 0 w 1249"/>
              <a:gd name="T10" fmla="*/ 0 h 837"/>
              <a:gd name="T11" fmla="*/ 1249 w 1249"/>
              <a:gd name="T12" fmla="*/ 837 h 837"/>
            </a:gdLst>
            <a:ahLst/>
            <a:cxnLst>
              <a:cxn ang="T6">
                <a:pos x="T0" y="T1"/>
              </a:cxn>
              <a:cxn ang="T7">
                <a:pos x="T2" y="T3"/>
              </a:cxn>
              <a:cxn ang="T8">
                <a:pos x="T4" y="T5"/>
              </a:cxn>
            </a:cxnLst>
            <a:rect l="T9" t="T10" r="T11" b="T12"/>
            <a:pathLst>
              <a:path w="1249" h="837">
                <a:moveTo>
                  <a:pt x="1249" y="18"/>
                </a:moveTo>
                <a:lnTo>
                  <a:pt x="594" y="837"/>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0" name="Freeform 17"/>
          <p:cNvSpPr>
            <a:spLocks/>
          </p:cNvSpPr>
          <p:nvPr/>
        </p:nvSpPr>
        <p:spPr bwMode="auto">
          <a:xfrm>
            <a:off x="4922838" y="16494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1" name="Rectangle 18"/>
          <p:cNvSpPr>
            <a:spLocks noChangeArrowheads="1"/>
          </p:cNvSpPr>
          <p:nvPr/>
        </p:nvSpPr>
        <p:spPr bwMode="auto">
          <a:xfrm>
            <a:off x="5919788" y="14732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2" name="Oval 19"/>
          <p:cNvSpPr>
            <a:spLocks noChangeArrowheads="1"/>
          </p:cNvSpPr>
          <p:nvPr/>
        </p:nvSpPr>
        <p:spPr bwMode="auto">
          <a:xfrm>
            <a:off x="5305425" y="15605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3" name="Rectangle 20"/>
          <p:cNvSpPr>
            <a:spLocks noChangeArrowheads="1"/>
          </p:cNvSpPr>
          <p:nvPr/>
        </p:nvSpPr>
        <p:spPr bwMode="auto">
          <a:xfrm>
            <a:off x="5735638" y="15176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4" name="Freeform 21"/>
          <p:cNvSpPr>
            <a:spLocks/>
          </p:cNvSpPr>
          <p:nvPr/>
        </p:nvSpPr>
        <p:spPr bwMode="auto">
          <a:xfrm>
            <a:off x="5287963" y="16049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5" name="Rectangle 22"/>
          <p:cNvSpPr>
            <a:spLocks noChangeArrowheads="1"/>
          </p:cNvSpPr>
          <p:nvPr/>
        </p:nvSpPr>
        <p:spPr bwMode="auto">
          <a:xfrm>
            <a:off x="5287963" y="15605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6" name="Rectangle 23"/>
          <p:cNvSpPr>
            <a:spLocks noChangeArrowheads="1"/>
          </p:cNvSpPr>
          <p:nvPr/>
        </p:nvSpPr>
        <p:spPr bwMode="auto">
          <a:xfrm>
            <a:off x="5084763"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7" name="Freeform 24"/>
          <p:cNvSpPr>
            <a:spLocks/>
          </p:cNvSpPr>
          <p:nvPr/>
        </p:nvSpPr>
        <p:spPr bwMode="auto">
          <a:xfrm>
            <a:off x="2784475" y="15827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8" name="Oval 25"/>
          <p:cNvSpPr>
            <a:spLocks noChangeArrowheads="1"/>
          </p:cNvSpPr>
          <p:nvPr/>
        </p:nvSpPr>
        <p:spPr bwMode="auto">
          <a:xfrm>
            <a:off x="321627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89" name="Oval 26"/>
          <p:cNvSpPr>
            <a:spLocks noChangeArrowheads="1"/>
          </p:cNvSpPr>
          <p:nvPr/>
        </p:nvSpPr>
        <p:spPr bwMode="auto">
          <a:xfrm>
            <a:off x="3673475" y="18732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90" name="Oval 27"/>
          <p:cNvSpPr>
            <a:spLocks noChangeArrowheads="1"/>
          </p:cNvSpPr>
          <p:nvPr/>
        </p:nvSpPr>
        <p:spPr bwMode="auto">
          <a:xfrm>
            <a:off x="4130675" y="18700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91" name="Oval 28"/>
          <p:cNvSpPr>
            <a:spLocks noChangeArrowheads="1"/>
          </p:cNvSpPr>
          <p:nvPr/>
        </p:nvSpPr>
        <p:spPr bwMode="auto">
          <a:xfrm>
            <a:off x="458787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92" name="Rectangle 29"/>
          <p:cNvSpPr>
            <a:spLocks noChangeArrowheads="1"/>
          </p:cNvSpPr>
          <p:nvPr/>
        </p:nvSpPr>
        <p:spPr bwMode="auto">
          <a:xfrm>
            <a:off x="4967288"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93" name="Rectangle 30"/>
          <p:cNvSpPr>
            <a:spLocks noChangeArrowheads="1"/>
          </p:cNvSpPr>
          <p:nvPr/>
        </p:nvSpPr>
        <p:spPr bwMode="auto">
          <a:xfrm>
            <a:off x="4846638" y="18764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94" name="Oval 31"/>
          <p:cNvSpPr>
            <a:spLocks noChangeArrowheads="1"/>
          </p:cNvSpPr>
          <p:nvPr/>
        </p:nvSpPr>
        <p:spPr bwMode="auto">
          <a:xfrm>
            <a:off x="27940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6" name="Freeform 32"/>
          <p:cNvSpPr>
            <a:spLocks/>
          </p:cNvSpPr>
          <p:nvPr/>
        </p:nvSpPr>
        <p:spPr bwMode="auto">
          <a:xfrm>
            <a:off x="4632325" y="2022475"/>
            <a:ext cx="449263" cy="140652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7" name="Freeform 33"/>
          <p:cNvSpPr>
            <a:spLocks/>
          </p:cNvSpPr>
          <p:nvPr/>
        </p:nvSpPr>
        <p:spPr bwMode="auto">
          <a:xfrm>
            <a:off x="4191000" y="2019300"/>
            <a:ext cx="828675" cy="1403350"/>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57150">
            <a:solidFill>
              <a:srgbClr val="CC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8" name="Freeform 34"/>
          <p:cNvSpPr>
            <a:spLocks/>
          </p:cNvSpPr>
          <p:nvPr/>
        </p:nvSpPr>
        <p:spPr bwMode="auto">
          <a:xfrm>
            <a:off x="3736975" y="2019300"/>
            <a:ext cx="1233488" cy="1371600"/>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9" name="Freeform 35"/>
          <p:cNvSpPr>
            <a:spLocks/>
          </p:cNvSpPr>
          <p:nvPr/>
        </p:nvSpPr>
        <p:spPr bwMode="auto">
          <a:xfrm>
            <a:off x="3286125" y="2006600"/>
            <a:ext cx="1628775" cy="1377950"/>
          </a:xfrm>
          <a:custGeom>
            <a:avLst/>
            <a:gdLst>
              <a:gd name="T0" fmla="*/ 1026 w 1026"/>
              <a:gd name="T1" fmla="*/ 32 h 868"/>
              <a:gd name="T2" fmla="*/ 574 w 1026"/>
              <a:gd name="T3" fmla="*/ 868 h 868"/>
              <a:gd name="T4" fmla="*/ 0 w 1026"/>
              <a:gd name="T5" fmla="*/ 0 h 868"/>
              <a:gd name="T6" fmla="*/ 0 60000 65536"/>
              <a:gd name="T7" fmla="*/ 0 60000 65536"/>
              <a:gd name="T8" fmla="*/ 0 60000 65536"/>
              <a:gd name="T9" fmla="*/ 0 w 1026"/>
              <a:gd name="T10" fmla="*/ 0 h 868"/>
              <a:gd name="T11" fmla="*/ 1026 w 1026"/>
              <a:gd name="T12" fmla="*/ 868 h 868"/>
            </a:gdLst>
            <a:ahLst/>
            <a:cxnLst>
              <a:cxn ang="T6">
                <a:pos x="T0" y="T1"/>
              </a:cxn>
              <a:cxn ang="T7">
                <a:pos x="T2" y="T3"/>
              </a:cxn>
              <a:cxn ang="T8">
                <a:pos x="T4" y="T5"/>
              </a:cxn>
            </a:cxnLst>
            <a:rect l="T9" t="T10" r="T11" b="T12"/>
            <a:pathLst>
              <a:path w="1026" h="868">
                <a:moveTo>
                  <a:pt x="1026" y="32"/>
                </a:moveTo>
                <a:lnTo>
                  <a:pt x="574" y="86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73" name="Text Box 36"/>
          <p:cNvSpPr txBox="1">
            <a:spLocks noChangeArrowheads="1"/>
          </p:cNvSpPr>
          <p:nvPr/>
        </p:nvSpPr>
        <p:spPr bwMode="auto">
          <a:xfrm>
            <a:off x="4619625" y="11906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7674" name="Text Box 37"/>
          <p:cNvSpPr txBox="1">
            <a:spLocks noChangeArrowheads="1"/>
          </p:cNvSpPr>
          <p:nvPr/>
        </p:nvSpPr>
        <p:spPr bwMode="auto">
          <a:xfrm>
            <a:off x="3352800" y="12033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7663" name="Oval 38"/>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64" name="Rectangle 39"/>
          <p:cNvSpPr>
            <a:spLocks noChangeArrowheads="1"/>
          </p:cNvSpPr>
          <p:nvPr/>
        </p:nvSpPr>
        <p:spPr bwMode="auto">
          <a:xfrm>
            <a:off x="4343400" y="60216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65" name="Text Box 40"/>
          <p:cNvSpPr txBox="1">
            <a:spLocks noChangeArrowheads="1"/>
          </p:cNvSpPr>
          <p:nvPr/>
        </p:nvSpPr>
        <p:spPr bwMode="auto">
          <a:xfrm>
            <a:off x="4343400" y="59898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2</a:t>
            </a:r>
          </a:p>
        </p:txBody>
      </p:sp>
      <p:sp>
        <p:nvSpPr>
          <p:cNvPr id="27667" name="Freeform 4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7668" name="Text Box 43"/>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27669" name="Rectangle 44"/>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349854268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77"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78"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79"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80"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8681"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82" name="Freeform 8"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83" name="Line 9"/>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8684" name="Line 10"/>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8685" name="Freeform 11"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94" name="Freeform 13"/>
          <p:cNvSpPr>
            <a:spLocks/>
          </p:cNvSpPr>
          <p:nvPr/>
        </p:nvSpPr>
        <p:spPr bwMode="auto">
          <a:xfrm>
            <a:off x="3133725" y="2028825"/>
            <a:ext cx="1982788" cy="1328738"/>
          </a:xfrm>
          <a:custGeom>
            <a:avLst/>
            <a:gdLst>
              <a:gd name="T0" fmla="*/ 1249 w 1249"/>
              <a:gd name="T1" fmla="*/ 18 h 837"/>
              <a:gd name="T2" fmla="*/ 588 w 1249"/>
              <a:gd name="T3" fmla="*/ 837 h 837"/>
              <a:gd name="T4" fmla="*/ 0 w 1249"/>
              <a:gd name="T5" fmla="*/ 0 h 837"/>
              <a:gd name="T6" fmla="*/ 0 60000 65536"/>
              <a:gd name="T7" fmla="*/ 0 60000 65536"/>
              <a:gd name="T8" fmla="*/ 0 60000 65536"/>
              <a:gd name="T9" fmla="*/ 0 w 1249"/>
              <a:gd name="T10" fmla="*/ 0 h 837"/>
              <a:gd name="T11" fmla="*/ 1249 w 1249"/>
              <a:gd name="T12" fmla="*/ 837 h 837"/>
            </a:gdLst>
            <a:ahLst/>
            <a:cxnLst>
              <a:cxn ang="T6">
                <a:pos x="T0" y="T1"/>
              </a:cxn>
              <a:cxn ang="T7">
                <a:pos x="T2" y="T3"/>
              </a:cxn>
              <a:cxn ang="T8">
                <a:pos x="T4" y="T5"/>
              </a:cxn>
            </a:cxnLst>
            <a:rect l="T9" t="T10" r="T11" b="T12"/>
            <a:pathLst>
              <a:path w="1249" h="837">
                <a:moveTo>
                  <a:pt x="1249" y="18"/>
                </a:moveTo>
                <a:lnTo>
                  <a:pt x="588" y="837"/>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4" name="Freeform 17"/>
          <p:cNvSpPr>
            <a:spLocks/>
          </p:cNvSpPr>
          <p:nvPr/>
        </p:nvSpPr>
        <p:spPr bwMode="auto">
          <a:xfrm>
            <a:off x="5122863" y="16494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5" name="Rectangle 18"/>
          <p:cNvSpPr>
            <a:spLocks noChangeArrowheads="1"/>
          </p:cNvSpPr>
          <p:nvPr/>
        </p:nvSpPr>
        <p:spPr bwMode="auto">
          <a:xfrm>
            <a:off x="6119813" y="14732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6" name="Oval 19"/>
          <p:cNvSpPr>
            <a:spLocks noChangeArrowheads="1"/>
          </p:cNvSpPr>
          <p:nvPr/>
        </p:nvSpPr>
        <p:spPr bwMode="auto">
          <a:xfrm>
            <a:off x="5505450" y="15605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7" name="Rectangle 20"/>
          <p:cNvSpPr>
            <a:spLocks noChangeArrowheads="1"/>
          </p:cNvSpPr>
          <p:nvPr/>
        </p:nvSpPr>
        <p:spPr bwMode="auto">
          <a:xfrm>
            <a:off x="5935663" y="15176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8" name="Freeform 21"/>
          <p:cNvSpPr>
            <a:spLocks/>
          </p:cNvSpPr>
          <p:nvPr/>
        </p:nvSpPr>
        <p:spPr bwMode="auto">
          <a:xfrm>
            <a:off x="5487988" y="16049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9" name="Rectangle 22"/>
          <p:cNvSpPr>
            <a:spLocks noChangeArrowheads="1"/>
          </p:cNvSpPr>
          <p:nvPr/>
        </p:nvSpPr>
        <p:spPr bwMode="auto">
          <a:xfrm>
            <a:off x="5487988" y="15605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0" name="Rectangle 23"/>
          <p:cNvSpPr>
            <a:spLocks noChangeArrowheads="1"/>
          </p:cNvSpPr>
          <p:nvPr/>
        </p:nvSpPr>
        <p:spPr bwMode="auto">
          <a:xfrm>
            <a:off x="5284788"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1" name="Freeform 24"/>
          <p:cNvSpPr>
            <a:spLocks/>
          </p:cNvSpPr>
          <p:nvPr/>
        </p:nvSpPr>
        <p:spPr bwMode="auto">
          <a:xfrm>
            <a:off x="2984500" y="15827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2" name="Oval 25"/>
          <p:cNvSpPr>
            <a:spLocks noChangeArrowheads="1"/>
          </p:cNvSpPr>
          <p:nvPr/>
        </p:nvSpPr>
        <p:spPr bwMode="auto">
          <a:xfrm>
            <a:off x="34163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3" name="Oval 26"/>
          <p:cNvSpPr>
            <a:spLocks noChangeArrowheads="1"/>
          </p:cNvSpPr>
          <p:nvPr/>
        </p:nvSpPr>
        <p:spPr bwMode="auto">
          <a:xfrm>
            <a:off x="3873500" y="18732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4" name="Oval 27"/>
          <p:cNvSpPr>
            <a:spLocks noChangeArrowheads="1"/>
          </p:cNvSpPr>
          <p:nvPr/>
        </p:nvSpPr>
        <p:spPr bwMode="auto">
          <a:xfrm>
            <a:off x="4330700" y="18700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5" name="Oval 28"/>
          <p:cNvSpPr>
            <a:spLocks noChangeArrowheads="1"/>
          </p:cNvSpPr>
          <p:nvPr/>
        </p:nvSpPr>
        <p:spPr bwMode="auto">
          <a:xfrm>
            <a:off x="47879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6" name="Rectangle 29"/>
          <p:cNvSpPr>
            <a:spLocks noChangeArrowheads="1"/>
          </p:cNvSpPr>
          <p:nvPr/>
        </p:nvSpPr>
        <p:spPr bwMode="auto">
          <a:xfrm>
            <a:off x="5167313"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7" name="Rectangle 30"/>
          <p:cNvSpPr>
            <a:spLocks noChangeArrowheads="1"/>
          </p:cNvSpPr>
          <p:nvPr/>
        </p:nvSpPr>
        <p:spPr bwMode="auto">
          <a:xfrm>
            <a:off x="5046663" y="18764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18" name="Oval 31"/>
          <p:cNvSpPr>
            <a:spLocks noChangeArrowheads="1"/>
          </p:cNvSpPr>
          <p:nvPr/>
        </p:nvSpPr>
        <p:spPr bwMode="auto">
          <a:xfrm>
            <a:off x="299402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0" name="Freeform 32"/>
          <p:cNvSpPr>
            <a:spLocks/>
          </p:cNvSpPr>
          <p:nvPr/>
        </p:nvSpPr>
        <p:spPr bwMode="auto">
          <a:xfrm>
            <a:off x="4832350" y="2022475"/>
            <a:ext cx="449263" cy="140652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1" name="Freeform 33"/>
          <p:cNvSpPr>
            <a:spLocks/>
          </p:cNvSpPr>
          <p:nvPr/>
        </p:nvSpPr>
        <p:spPr bwMode="auto">
          <a:xfrm>
            <a:off x="4391025" y="2019300"/>
            <a:ext cx="828675" cy="1403350"/>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2" name="Freeform 34"/>
          <p:cNvSpPr>
            <a:spLocks/>
          </p:cNvSpPr>
          <p:nvPr/>
        </p:nvSpPr>
        <p:spPr bwMode="auto">
          <a:xfrm>
            <a:off x="3937000" y="2019300"/>
            <a:ext cx="1233488" cy="1371600"/>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57150">
            <a:solidFill>
              <a:srgbClr val="CC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703" name="Freeform 35"/>
          <p:cNvSpPr>
            <a:spLocks/>
          </p:cNvSpPr>
          <p:nvPr/>
        </p:nvSpPr>
        <p:spPr bwMode="auto">
          <a:xfrm>
            <a:off x="3486150" y="2006600"/>
            <a:ext cx="1628775" cy="1384300"/>
          </a:xfrm>
          <a:custGeom>
            <a:avLst/>
            <a:gdLst>
              <a:gd name="T0" fmla="*/ 1026 w 1026"/>
              <a:gd name="T1" fmla="*/ 32 h 872"/>
              <a:gd name="T2" fmla="*/ 567 w 1026"/>
              <a:gd name="T3" fmla="*/ 872 h 872"/>
              <a:gd name="T4" fmla="*/ 0 w 1026"/>
              <a:gd name="T5" fmla="*/ 0 h 872"/>
              <a:gd name="T6" fmla="*/ 0 60000 65536"/>
              <a:gd name="T7" fmla="*/ 0 60000 65536"/>
              <a:gd name="T8" fmla="*/ 0 60000 65536"/>
              <a:gd name="T9" fmla="*/ 0 w 1026"/>
              <a:gd name="T10" fmla="*/ 0 h 872"/>
              <a:gd name="T11" fmla="*/ 1026 w 1026"/>
              <a:gd name="T12" fmla="*/ 872 h 872"/>
            </a:gdLst>
            <a:ahLst/>
            <a:cxnLst>
              <a:cxn ang="T6">
                <a:pos x="T0" y="T1"/>
              </a:cxn>
              <a:cxn ang="T7">
                <a:pos x="T2" y="T3"/>
              </a:cxn>
              <a:cxn ang="T8">
                <a:pos x="T4" y="T5"/>
              </a:cxn>
            </a:cxnLst>
            <a:rect l="T9" t="T10" r="T11" b="T12"/>
            <a:pathLst>
              <a:path w="1026" h="872">
                <a:moveTo>
                  <a:pt x="1026" y="32"/>
                </a:moveTo>
                <a:lnTo>
                  <a:pt x="567" y="87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97" name="Text Box 36"/>
          <p:cNvSpPr txBox="1">
            <a:spLocks noChangeArrowheads="1"/>
          </p:cNvSpPr>
          <p:nvPr/>
        </p:nvSpPr>
        <p:spPr bwMode="auto">
          <a:xfrm>
            <a:off x="4819650" y="11906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8698" name="Text Box 37"/>
          <p:cNvSpPr txBox="1">
            <a:spLocks noChangeArrowheads="1"/>
          </p:cNvSpPr>
          <p:nvPr/>
        </p:nvSpPr>
        <p:spPr bwMode="auto">
          <a:xfrm>
            <a:off x="3552825" y="12033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8687" name="Oval 38"/>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88" name="Rectangle 39"/>
          <p:cNvSpPr>
            <a:spLocks noChangeArrowheads="1"/>
          </p:cNvSpPr>
          <p:nvPr/>
        </p:nvSpPr>
        <p:spPr bwMode="auto">
          <a:xfrm>
            <a:off x="4343400" y="60216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89" name="Text Box 40"/>
          <p:cNvSpPr txBox="1">
            <a:spLocks noChangeArrowheads="1"/>
          </p:cNvSpPr>
          <p:nvPr/>
        </p:nvSpPr>
        <p:spPr bwMode="auto">
          <a:xfrm>
            <a:off x="4343400" y="5989850"/>
            <a:ext cx="457200" cy="336550"/>
          </a:xfrm>
          <a:prstGeom prst="rect">
            <a:avLst/>
          </a:prstGeom>
          <a:solidFill>
            <a:srgbClr val="FFFFCC"/>
          </a:solidFill>
          <a:ln>
            <a:solidFill>
              <a:schemeClr val="tx1"/>
            </a:solid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3</a:t>
            </a:r>
          </a:p>
        </p:txBody>
      </p:sp>
      <p:sp>
        <p:nvSpPr>
          <p:cNvPr id="28691" name="Freeform 4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8692" name="Text Box 43"/>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28693" name="Rectangle 44"/>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228360988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1"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2"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3"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4"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9705"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6" name="Freeform 8"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07" name="Line 9"/>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9708" name="Line 10"/>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9709" name="Freeform 11"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18" name="Freeform 13"/>
          <p:cNvSpPr>
            <a:spLocks/>
          </p:cNvSpPr>
          <p:nvPr/>
        </p:nvSpPr>
        <p:spPr bwMode="auto">
          <a:xfrm>
            <a:off x="3352800" y="2028825"/>
            <a:ext cx="1982788" cy="1362075"/>
          </a:xfrm>
          <a:custGeom>
            <a:avLst/>
            <a:gdLst>
              <a:gd name="T0" fmla="*/ 1249 w 1249"/>
              <a:gd name="T1" fmla="*/ 18 h 858"/>
              <a:gd name="T2" fmla="*/ 588 w 1249"/>
              <a:gd name="T3" fmla="*/ 858 h 858"/>
              <a:gd name="T4" fmla="*/ 0 w 1249"/>
              <a:gd name="T5" fmla="*/ 0 h 858"/>
              <a:gd name="T6" fmla="*/ 0 60000 65536"/>
              <a:gd name="T7" fmla="*/ 0 60000 65536"/>
              <a:gd name="T8" fmla="*/ 0 60000 65536"/>
              <a:gd name="T9" fmla="*/ 0 w 1249"/>
              <a:gd name="T10" fmla="*/ 0 h 858"/>
              <a:gd name="T11" fmla="*/ 1249 w 1249"/>
              <a:gd name="T12" fmla="*/ 858 h 858"/>
            </a:gdLst>
            <a:ahLst/>
            <a:cxnLst>
              <a:cxn ang="T6">
                <a:pos x="T0" y="T1"/>
              </a:cxn>
              <a:cxn ang="T7">
                <a:pos x="T2" y="T3"/>
              </a:cxn>
              <a:cxn ang="T8">
                <a:pos x="T4" y="T5"/>
              </a:cxn>
            </a:cxnLst>
            <a:rect l="T9" t="T10" r="T11" b="T12"/>
            <a:pathLst>
              <a:path w="1249" h="858">
                <a:moveTo>
                  <a:pt x="1249" y="18"/>
                </a:moveTo>
                <a:lnTo>
                  <a:pt x="588" y="85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8" name="Freeform 17"/>
          <p:cNvSpPr>
            <a:spLocks/>
          </p:cNvSpPr>
          <p:nvPr/>
        </p:nvSpPr>
        <p:spPr bwMode="auto">
          <a:xfrm>
            <a:off x="5341938" y="16494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9" name="Rectangle 18"/>
          <p:cNvSpPr>
            <a:spLocks noChangeArrowheads="1"/>
          </p:cNvSpPr>
          <p:nvPr/>
        </p:nvSpPr>
        <p:spPr bwMode="auto">
          <a:xfrm>
            <a:off x="6338888" y="14732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0" name="Oval 19"/>
          <p:cNvSpPr>
            <a:spLocks noChangeArrowheads="1"/>
          </p:cNvSpPr>
          <p:nvPr/>
        </p:nvSpPr>
        <p:spPr bwMode="auto">
          <a:xfrm>
            <a:off x="5724525" y="15605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1" name="Rectangle 20"/>
          <p:cNvSpPr>
            <a:spLocks noChangeArrowheads="1"/>
          </p:cNvSpPr>
          <p:nvPr/>
        </p:nvSpPr>
        <p:spPr bwMode="auto">
          <a:xfrm>
            <a:off x="6154738" y="15176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2" name="Freeform 21"/>
          <p:cNvSpPr>
            <a:spLocks/>
          </p:cNvSpPr>
          <p:nvPr/>
        </p:nvSpPr>
        <p:spPr bwMode="auto">
          <a:xfrm>
            <a:off x="5707063" y="16049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3" name="Rectangle 22"/>
          <p:cNvSpPr>
            <a:spLocks noChangeArrowheads="1"/>
          </p:cNvSpPr>
          <p:nvPr/>
        </p:nvSpPr>
        <p:spPr bwMode="auto">
          <a:xfrm>
            <a:off x="5707063" y="15605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4" name="Rectangle 23"/>
          <p:cNvSpPr>
            <a:spLocks noChangeArrowheads="1"/>
          </p:cNvSpPr>
          <p:nvPr/>
        </p:nvSpPr>
        <p:spPr bwMode="auto">
          <a:xfrm>
            <a:off x="5503863"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5" name="Freeform 24"/>
          <p:cNvSpPr>
            <a:spLocks/>
          </p:cNvSpPr>
          <p:nvPr/>
        </p:nvSpPr>
        <p:spPr bwMode="auto">
          <a:xfrm>
            <a:off x="3203575" y="15827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6" name="Oval 25"/>
          <p:cNvSpPr>
            <a:spLocks noChangeArrowheads="1"/>
          </p:cNvSpPr>
          <p:nvPr/>
        </p:nvSpPr>
        <p:spPr bwMode="auto">
          <a:xfrm>
            <a:off x="363537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7" name="Oval 26"/>
          <p:cNvSpPr>
            <a:spLocks noChangeArrowheads="1"/>
          </p:cNvSpPr>
          <p:nvPr/>
        </p:nvSpPr>
        <p:spPr bwMode="auto">
          <a:xfrm>
            <a:off x="4092575" y="18732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8" name="Oval 27"/>
          <p:cNvSpPr>
            <a:spLocks noChangeArrowheads="1"/>
          </p:cNvSpPr>
          <p:nvPr/>
        </p:nvSpPr>
        <p:spPr bwMode="auto">
          <a:xfrm>
            <a:off x="4549775" y="18700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39" name="Oval 28"/>
          <p:cNvSpPr>
            <a:spLocks noChangeArrowheads="1"/>
          </p:cNvSpPr>
          <p:nvPr/>
        </p:nvSpPr>
        <p:spPr bwMode="auto">
          <a:xfrm>
            <a:off x="5006975"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40" name="Rectangle 29"/>
          <p:cNvSpPr>
            <a:spLocks noChangeArrowheads="1"/>
          </p:cNvSpPr>
          <p:nvPr/>
        </p:nvSpPr>
        <p:spPr bwMode="auto">
          <a:xfrm>
            <a:off x="5386388" y="18780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41" name="Rectangle 30"/>
          <p:cNvSpPr>
            <a:spLocks noChangeArrowheads="1"/>
          </p:cNvSpPr>
          <p:nvPr/>
        </p:nvSpPr>
        <p:spPr bwMode="auto">
          <a:xfrm>
            <a:off x="5265738" y="18764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42" name="Oval 31"/>
          <p:cNvSpPr>
            <a:spLocks noChangeArrowheads="1"/>
          </p:cNvSpPr>
          <p:nvPr/>
        </p:nvSpPr>
        <p:spPr bwMode="auto">
          <a:xfrm>
            <a:off x="3213100" y="18764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4" name="Freeform 32"/>
          <p:cNvSpPr>
            <a:spLocks/>
          </p:cNvSpPr>
          <p:nvPr/>
        </p:nvSpPr>
        <p:spPr bwMode="auto">
          <a:xfrm>
            <a:off x="5051425" y="2022475"/>
            <a:ext cx="449263" cy="140652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5" name="Freeform 33"/>
          <p:cNvSpPr>
            <a:spLocks/>
          </p:cNvSpPr>
          <p:nvPr/>
        </p:nvSpPr>
        <p:spPr bwMode="auto">
          <a:xfrm>
            <a:off x="4610100" y="2019300"/>
            <a:ext cx="828675" cy="1403350"/>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6" name="Freeform 34"/>
          <p:cNvSpPr>
            <a:spLocks/>
          </p:cNvSpPr>
          <p:nvPr/>
        </p:nvSpPr>
        <p:spPr bwMode="auto">
          <a:xfrm>
            <a:off x="4156075" y="2019300"/>
            <a:ext cx="1233488" cy="1371600"/>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7" name="Freeform 35"/>
          <p:cNvSpPr>
            <a:spLocks/>
          </p:cNvSpPr>
          <p:nvPr/>
        </p:nvSpPr>
        <p:spPr bwMode="auto">
          <a:xfrm>
            <a:off x="3705225" y="2006600"/>
            <a:ext cx="1628775" cy="1377950"/>
          </a:xfrm>
          <a:custGeom>
            <a:avLst/>
            <a:gdLst>
              <a:gd name="T0" fmla="*/ 1026 w 1026"/>
              <a:gd name="T1" fmla="*/ 32 h 868"/>
              <a:gd name="T2" fmla="*/ 574 w 1026"/>
              <a:gd name="T3" fmla="*/ 868 h 868"/>
              <a:gd name="T4" fmla="*/ 0 w 1026"/>
              <a:gd name="T5" fmla="*/ 0 h 868"/>
              <a:gd name="T6" fmla="*/ 0 60000 65536"/>
              <a:gd name="T7" fmla="*/ 0 60000 65536"/>
              <a:gd name="T8" fmla="*/ 0 60000 65536"/>
              <a:gd name="T9" fmla="*/ 0 w 1026"/>
              <a:gd name="T10" fmla="*/ 0 h 868"/>
              <a:gd name="T11" fmla="*/ 1026 w 1026"/>
              <a:gd name="T12" fmla="*/ 868 h 868"/>
            </a:gdLst>
            <a:ahLst/>
            <a:cxnLst>
              <a:cxn ang="T6">
                <a:pos x="T0" y="T1"/>
              </a:cxn>
              <a:cxn ang="T7">
                <a:pos x="T2" y="T3"/>
              </a:cxn>
              <a:cxn ang="T8">
                <a:pos x="T4" y="T5"/>
              </a:cxn>
            </a:cxnLst>
            <a:rect l="T9" t="T10" r="T11" b="T12"/>
            <a:pathLst>
              <a:path w="1026" h="868">
                <a:moveTo>
                  <a:pt x="1026" y="32"/>
                </a:moveTo>
                <a:lnTo>
                  <a:pt x="574" y="868"/>
                </a:lnTo>
                <a:lnTo>
                  <a:pt x="0" y="0"/>
                </a:lnTo>
              </a:path>
            </a:pathLst>
          </a:custGeom>
          <a:noFill/>
          <a:ln w="57150">
            <a:solidFill>
              <a:srgbClr val="CC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21" name="Text Box 36"/>
          <p:cNvSpPr txBox="1">
            <a:spLocks noChangeArrowheads="1"/>
          </p:cNvSpPr>
          <p:nvPr/>
        </p:nvSpPr>
        <p:spPr bwMode="auto">
          <a:xfrm>
            <a:off x="5038725" y="11906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29722" name="Text Box 37"/>
          <p:cNvSpPr txBox="1">
            <a:spLocks noChangeArrowheads="1"/>
          </p:cNvSpPr>
          <p:nvPr/>
        </p:nvSpPr>
        <p:spPr bwMode="auto">
          <a:xfrm>
            <a:off x="3771900" y="12033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29711" name="Oval 38"/>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12" name="Rectangle 39"/>
          <p:cNvSpPr>
            <a:spLocks noChangeArrowheads="1"/>
          </p:cNvSpPr>
          <p:nvPr/>
        </p:nvSpPr>
        <p:spPr bwMode="auto">
          <a:xfrm>
            <a:off x="4343400" y="60216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13" name="Text Box 40"/>
          <p:cNvSpPr txBox="1">
            <a:spLocks noChangeArrowheads="1"/>
          </p:cNvSpPr>
          <p:nvPr/>
        </p:nvSpPr>
        <p:spPr bwMode="auto">
          <a:xfrm>
            <a:off x="4343400" y="59898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4</a:t>
            </a:r>
          </a:p>
        </p:txBody>
      </p:sp>
      <p:sp>
        <p:nvSpPr>
          <p:cNvPr id="29715" name="Freeform 4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9716" name="Text Box 43"/>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29717" name="Rectangle 44"/>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47970467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6"/>
          <p:cNvSpPr>
            <a:spLocks noChangeArrowheads="1"/>
          </p:cNvSpPr>
          <p:nvPr/>
        </p:nvSpPr>
        <p:spPr bwMode="auto">
          <a:xfrm>
            <a:off x="685800" y="228600"/>
            <a:ext cx="7772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sz="2800" b="1" dirty="0">
              <a:solidFill>
                <a:srgbClr val="FFFF00"/>
              </a:solidFill>
              <a:latin typeface="Tahoma" panose="020B0604030504040204" pitchFamily="34" charset="0"/>
            </a:endParaRPr>
          </a:p>
        </p:txBody>
      </p:sp>
      <p:sp>
        <p:nvSpPr>
          <p:cNvPr id="11269" name="Rectangle 7"/>
          <p:cNvSpPr>
            <a:spLocks noChangeArrowheads="1"/>
          </p:cNvSpPr>
          <p:nvPr/>
        </p:nvSpPr>
        <p:spPr bwMode="auto">
          <a:xfrm>
            <a:off x="359392" y="1171876"/>
            <a:ext cx="8489950" cy="505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8925" indent="-288925">
              <a:defRPr sz="2400">
                <a:solidFill>
                  <a:schemeClr val="tx1"/>
                </a:solidFill>
                <a:latin typeface="Times New Roman" panose="02020603050405020304" pitchFamily="18" charset="0"/>
              </a:defRPr>
            </a:lvl1pPr>
            <a:lvl2pPr marL="804863" indent="-28733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30000"/>
              </a:spcBef>
              <a:buFontTx/>
              <a:buChar char="•"/>
              <a:tabLst>
                <a:tab pos="628650" algn="l"/>
              </a:tabLst>
            </a:pPr>
            <a:r>
              <a:rPr lang="en-US" altLang="en-US" dirty="0">
                <a:latin typeface="Arial" panose="020B0604020202020204" pitchFamily="34" charset="0"/>
              </a:rPr>
              <a:t>A seismic image combines both seismic data acquisition </a:t>
            </a:r>
            <a:r>
              <a:rPr lang="en-US" altLang="en-US" dirty="0" smtClean="0">
                <a:latin typeface="Arial" panose="020B0604020202020204" pitchFamily="34" charset="0"/>
              </a:rPr>
              <a:t>	and </a:t>
            </a:r>
            <a:r>
              <a:rPr lang="en-US" altLang="en-US" dirty="0">
                <a:latin typeface="Arial" panose="020B0604020202020204" pitchFamily="34" charset="0"/>
              </a:rPr>
              <a:t>seismic data processing. </a:t>
            </a:r>
            <a:r>
              <a:rPr lang="en-US" altLang="en-US" dirty="0" smtClean="0">
                <a:latin typeface="Arial" panose="020B0604020202020204" pitchFamily="34" charset="0"/>
              </a:rPr>
              <a:t>Each </a:t>
            </a:r>
            <a:r>
              <a:rPr lang="en-US" altLang="en-US" dirty="0">
                <a:latin typeface="Arial" panose="020B0604020202020204" pitchFamily="34" charset="0"/>
              </a:rPr>
              <a:t>works together to </a:t>
            </a:r>
            <a:r>
              <a:rPr lang="en-US" altLang="en-US" dirty="0" smtClean="0">
                <a:latin typeface="Arial" panose="020B0604020202020204" pitchFamily="34" charset="0"/>
              </a:rPr>
              <a:t>	produce </a:t>
            </a:r>
            <a:r>
              <a:rPr lang="en-US" altLang="en-US" dirty="0">
                <a:latin typeface="Arial" panose="020B0604020202020204" pitchFamily="34" charset="0"/>
              </a:rPr>
              <a:t>the best final </a:t>
            </a:r>
            <a:r>
              <a:rPr lang="en-US" altLang="en-US" dirty="0" smtClean="0">
                <a:latin typeface="Arial" panose="020B0604020202020204" pitchFamily="34" charset="0"/>
              </a:rPr>
              <a:t>image</a:t>
            </a:r>
            <a:r>
              <a:rPr lang="en-US" altLang="en-US" dirty="0">
                <a:latin typeface="Arial" panose="020B0604020202020204" pitchFamily="34" charset="0"/>
              </a:rPr>
              <a:t>.</a:t>
            </a:r>
            <a:endParaRPr lang="en-US" altLang="en-US" sz="1600" dirty="0">
              <a:latin typeface="Arial" panose="020B0604020202020204" pitchFamily="34" charset="0"/>
            </a:endParaRPr>
          </a:p>
          <a:p>
            <a:pPr>
              <a:lnSpc>
                <a:spcPct val="95000"/>
              </a:lnSpc>
              <a:spcBef>
                <a:spcPct val="30000"/>
              </a:spcBef>
              <a:buFontTx/>
              <a:buChar char="•"/>
              <a:tabLst>
                <a:tab pos="628650" algn="l"/>
              </a:tabLst>
            </a:pPr>
            <a:r>
              <a:rPr lang="en-US" altLang="en-US" dirty="0">
                <a:latin typeface="Arial" panose="020B0604020202020204" pitchFamily="34" charset="0"/>
              </a:rPr>
              <a:t>The acquisition process includes:</a:t>
            </a:r>
          </a:p>
          <a:p>
            <a:pPr lvl="1">
              <a:lnSpc>
                <a:spcPct val="95000"/>
              </a:lnSpc>
              <a:spcBef>
                <a:spcPct val="30000"/>
              </a:spcBef>
              <a:buFontTx/>
              <a:buChar char="–"/>
              <a:tabLst>
                <a:tab pos="628650" algn="l"/>
              </a:tabLst>
            </a:pPr>
            <a:r>
              <a:rPr lang="en-US" altLang="en-US" dirty="0">
                <a:latin typeface="Arial" panose="020B0604020202020204" pitchFamily="34" charset="0"/>
              </a:rPr>
              <a:t>Generating a signal </a:t>
            </a:r>
            <a:r>
              <a:rPr lang="en-US" altLang="en-US" dirty="0" smtClean="0">
                <a:latin typeface="Arial" panose="020B0604020202020204" pitchFamily="34" charset="0"/>
              </a:rPr>
              <a:t>with </a:t>
            </a:r>
            <a:r>
              <a:rPr lang="en-US" altLang="en-US" dirty="0">
                <a:latin typeface="Arial" panose="020B0604020202020204" pitchFamily="34" charset="0"/>
              </a:rPr>
              <a:t>an energy source</a:t>
            </a:r>
          </a:p>
          <a:p>
            <a:pPr lvl="1">
              <a:lnSpc>
                <a:spcPct val="95000"/>
              </a:lnSpc>
              <a:spcBef>
                <a:spcPts val="1500"/>
              </a:spcBef>
              <a:buFontTx/>
              <a:buChar char="–"/>
              <a:tabLst>
                <a:tab pos="628650" algn="l"/>
              </a:tabLst>
            </a:pPr>
            <a:r>
              <a:rPr lang="en-US" altLang="en-US" dirty="0" smtClean="0">
                <a:latin typeface="Arial" panose="020B0604020202020204" pitchFamily="34" charset="0"/>
              </a:rPr>
              <a:t>Detecting </a:t>
            </a:r>
            <a:r>
              <a:rPr lang="en-US" altLang="en-US" dirty="0">
                <a:latin typeface="Arial" panose="020B0604020202020204" pitchFamily="34" charset="0"/>
              </a:rPr>
              <a:t>and recording the reflections using </a:t>
            </a:r>
            <a:r>
              <a:rPr lang="en-US" altLang="en-US" dirty="0" smtClean="0">
                <a:latin typeface="Arial" panose="020B0604020202020204" pitchFamily="34" charset="0"/>
              </a:rPr>
              <a:t>receivers</a:t>
            </a:r>
            <a:endParaRPr lang="en-US" altLang="en-US" sz="1600" dirty="0">
              <a:latin typeface="Arial" panose="020B0604020202020204" pitchFamily="34" charset="0"/>
            </a:endParaRPr>
          </a:p>
          <a:p>
            <a:pPr>
              <a:lnSpc>
                <a:spcPct val="95000"/>
              </a:lnSpc>
              <a:spcBef>
                <a:spcPct val="30000"/>
              </a:spcBef>
              <a:buFontTx/>
              <a:buChar char="•"/>
              <a:tabLst>
                <a:tab pos="628650" algn="l"/>
              </a:tabLst>
            </a:pPr>
            <a:r>
              <a:rPr lang="en-US" altLang="en-US" dirty="0">
                <a:latin typeface="Arial" panose="020B0604020202020204" pitchFamily="34" charset="0"/>
              </a:rPr>
              <a:t>The ultimate goal is to create a 2D line or 3D volume of </a:t>
            </a:r>
            <a:r>
              <a:rPr lang="en-US" altLang="en-US" dirty="0" smtClean="0">
                <a:latin typeface="Arial" panose="020B0604020202020204" pitchFamily="34" charset="0"/>
              </a:rPr>
              <a:t>	seismic </a:t>
            </a:r>
            <a:r>
              <a:rPr lang="en-US" altLang="en-US" dirty="0">
                <a:latin typeface="Arial" panose="020B0604020202020204" pitchFamily="34" charset="0"/>
              </a:rPr>
              <a:t>data that adequately samples the geology being </a:t>
            </a:r>
            <a:r>
              <a:rPr lang="en-US" altLang="en-US" dirty="0" smtClean="0">
                <a:latin typeface="Arial" panose="020B0604020202020204" pitchFamily="34" charset="0"/>
              </a:rPr>
              <a:t>	mapped</a:t>
            </a:r>
            <a:r>
              <a:rPr lang="en-US" altLang="en-US" dirty="0">
                <a:latin typeface="Arial" panose="020B0604020202020204" pitchFamily="34" charset="0"/>
              </a:rPr>
              <a:t>. </a:t>
            </a:r>
            <a:r>
              <a:rPr lang="en-US" altLang="en-US" dirty="0" smtClean="0">
                <a:latin typeface="Arial" panose="020B0604020202020204" pitchFamily="34" charset="0"/>
              </a:rPr>
              <a:t>We </a:t>
            </a:r>
            <a:r>
              <a:rPr lang="en-US" altLang="en-US" dirty="0">
                <a:latin typeface="Arial" panose="020B0604020202020204" pitchFamily="34" charset="0"/>
              </a:rPr>
              <a:t>want to optimize the data through:</a:t>
            </a:r>
          </a:p>
          <a:p>
            <a:pPr marL="1147763" lvl="1" indent="-282575">
              <a:lnSpc>
                <a:spcPct val="95000"/>
              </a:lnSpc>
              <a:spcBef>
                <a:spcPct val="30000"/>
              </a:spcBef>
              <a:buFontTx/>
              <a:buChar char="–"/>
              <a:tabLst>
                <a:tab pos="628650" algn="l"/>
              </a:tabLst>
            </a:pPr>
            <a:r>
              <a:rPr lang="en-US" altLang="en-US" dirty="0">
                <a:latin typeface="Arial" panose="020B0604020202020204" pitchFamily="34" charset="0"/>
              </a:rPr>
              <a:t>Signal </a:t>
            </a:r>
            <a:r>
              <a:rPr lang="en-US" altLang="en-US" dirty="0" smtClean="0">
                <a:latin typeface="Arial" panose="020B0604020202020204" pitchFamily="34" charset="0"/>
              </a:rPr>
              <a:t>enhancement</a:t>
            </a:r>
            <a:endParaRPr lang="en-US" altLang="en-US" dirty="0">
              <a:latin typeface="Arial" panose="020B0604020202020204" pitchFamily="34" charset="0"/>
            </a:endParaRPr>
          </a:p>
          <a:p>
            <a:pPr marL="1147763" lvl="1" indent="-282575">
              <a:lnSpc>
                <a:spcPct val="95000"/>
              </a:lnSpc>
              <a:spcBef>
                <a:spcPct val="30000"/>
              </a:spcBef>
              <a:buFontTx/>
              <a:buChar char="–"/>
              <a:tabLst>
                <a:tab pos="628650" algn="l"/>
              </a:tabLst>
            </a:pPr>
            <a:r>
              <a:rPr lang="en-US" altLang="en-US" dirty="0">
                <a:latin typeface="Arial" panose="020B0604020202020204" pitchFamily="34" charset="0"/>
              </a:rPr>
              <a:t>Noise </a:t>
            </a:r>
            <a:r>
              <a:rPr lang="en-US" altLang="en-US" dirty="0" smtClean="0">
                <a:latin typeface="Arial" panose="020B0604020202020204" pitchFamily="34" charset="0"/>
              </a:rPr>
              <a:t>reduction</a:t>
            </a:r>
            <a:endParaRPr lang="en-US" altLang="en-US" dirty="0">
              <a:latin typeface="Arial" panose="020B0604020202020204" pitchFamily="34" charset="0"/>
            </a:endParaRPr>
          </a:p>
        </p:txBody>
      </p:sp>
      <p:sp>
        <p:nvSpPr>
          <p:cNvPr id="11270" name="Rectangle 8"/>
          <p:cNvSpPr>
            <a:spLocks noGrp="1" noChangeArrowheads="1"/>
          </p:cNvSpPr>
          <p:nvPr>
            <p:ph type="title"/>
          </p:nvPr>
        </p:nvSpPr>
        <p:spPr/>
        <p:txBody>
          <a:bodyPr/>
          <a:lstStyle/>
          <a:p>
            <a:r>
              <a:rPr lang="en-US" altLang="en-US" dirty="0" smtClean="0"/>
              <a:t>Introduction</a:t>
            </a:r>
          </a:p>
        </p:txBody>
      </p:sp>
    </p:spTree>
    <p:extLst>
      <p:ext uri="{BB962C8B-B14F-4D97-AF65-F5344CB8AC3E}">
        <p14:creationId xmlns:p14="http://schemas.microsoft.com/office/powerpoint/2010/main" val="138906380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25"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26"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27"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28"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729"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30" name="Freeform 8"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31" name="Line 9"/>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732" name="Line 10"/>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733" name="Freeform 11"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34" name="Freeform 12"/>
          <p:cNvSpPr>
            <a:spLocks/>
          </p:cNvSpPr>
          <p:nvPr/>
        </p:nvSpPr>
        <p:spPr bwMode="auto">
          <a:xfrm>
            <a:off x="3657600" y="2057400"/>
            <a:ext cx="1982788" cy="1311275"/>
          </a:xfrm>
          <a:custGeom>
            <a:avLst/>
            <a:gdLst>
              <a:gd name="T0" fmla="*/ 1249 w 1249"/>
              <a:gd name="T1" fmla="*/ 18 h 826"/>
              <a:gd name="T2" fmla="*/ 594 w 1249"/>
              <a:gd name="T3" fmla="*/ 826 h 826"/>
              <a:gd name="T4" fmla="*/ 0 w 1249"/>
              <a:gd name="T5" fmla="*/ 0 h 826"/>
              <a:gd name="T6" fmla="*/ 0 60000 65536"/>
              <a:gd name="T7" fmla="*/ 0 60000 65536"/>
              <a:gd name="T8" fmla="*/ 0 60000 65536"/>
              <a:gd name="T9" fmla="*/ 0 w 1249"/>
              <a:gd name="T10" fmla="*/ 0 h 826"/>
              <a:gd name="T11" fmla="*/ 1249 w 1249"/>
              <a:gd name="T12" fmla="*/ 826 h 826"/>
            </a:gdLst>
            <a:ahLst/>
            <a:cxnLst>
              <a:cxn ang="T6">
                <a:pos x="T0" y="T1"/>
              </a:cxn>
              <a:cxn ang="T7">
                <a:pos x="T2" y="T3"/>
              </a:cxn>
              <a:cxn ang="T8">
                <a:pos x="T4" y="T5"/>
              </a:cxn>
            </a:cxnLst>
            <a:rect l="T9" t="T10" r="T11" b="T12"/>
            <a:pathLst>
              <a:path w="1249" h="826">
                <a:moveTo>
                  <a:pt x="1249" y="18"/>
                </a:moveTo>
                <a:lnTo>
                  <a:pt x="594" y="826"/>
                </a:lnTo>
                <a:lnTo>
                  <a:pt x="0" y="0"/>
                </a:lnTo>
              </a:path>
            </a:pathLst>
          </a:custGeom>
          <a:noFill/>
          <a:ln w="57150">
            <a:solidFill>
              <a:srgbClr val="CC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1" name="Freeform 16"/>
          <p:cNvSpPr>
            <a:spLocks/>
          </p:cNvSpPr>
          <p:nvPr/>
        </p:nvSpPr>
        <p:spPr bwMode="auto">
          <a:xfrm>
            <a:off x="5646738" y="1677988"/>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2" name="Rectangle 17"/>
          <p:cNvSpPr>
            <a:spLocks noChangeArrowheads="1"/>
          </p:cNvSpPr>
          <p:nvPr/>
        </p:nvSpPr>
        <p:spPr bwMode="auto">
          <a:xfrm>
            <a:off x="6643688" y="1501775"/>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3" name="Oval 18"/>
          <p:cNvSpPr>
            <a:spLocks noChangeArrowheads="1"/>
          </p:cNvSpPr>
          <p:nvPr/>
        </p:nvSpPr>
        <p:spPr bwMode="auto">
          <a:xfrm>
            <a:off x="6029325" y="1589088"/>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4" name="Rectangle 19"/>
          <p:cNvSpPr>
            <a:spLocks noChangeArrowheads="1"/>
          </p:cNvSpPr>
          <p:nvPr/>
        </p:nvSpPr>
        <p:spPr bwMode="auto">
          <a:xfrm>
            <a:off x="6459538" y="1546225"/>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5" name="Freeform 20"/>
          <p:cNvSpPr>
            <a:spLocks/>
          </p:cNvSpPr>
          <p:nvPr/>
        </p:nvSpPr>
        <p:spPr bwMode="auto">
          <a:xfrm>
            <a:off x="6011863" y="1633538"/>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6" name="Rectangle 21"/>
          <p:cNvSpPr>
            <a:spLocks noChangeArrowheads="1"/>
          </p:cNvSpPr>
          <p:nvPr/>
        </p:nvSpPr>
        <p:spPr bwMode="auto">
          <a:xfrm>
            <a:off x="6011863" y="1589088"/>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7" name="Rectangle 22"/>
          <p:cNvSpPr>
            <a:spLocks noChangeArrowheads="1"/>
          </p:cNvSpPr>
          <p:nvPr/>
        </p:nvSpPr>
        <p:spPr bwMode="auto">
          <a:xfrm>
            <a:off x="5808663" y="1906588"/>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8" name="Freeform 23"/>
          <p:cNvSpPr>
            <a:spLocks/>
          </p:cNvSpPr>
          <p:nvPr/>
        </p:nvSpPr>
        <p:spPr bwMode="auto">
          <a:xfrm>
            <a:off x="3508375" y="1611313"/>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9" name="Oval 24"/>
          <p:cNvSpPr>
            <a:spLocks noChangeArrowheads="1"/>
          </p:cNvSpPr>
          <p:nvPr/>
        </p:nvSpPr>
        <p:spPr bwMode="auto">
          <a:xfrm>
            <a:off x="3940175" y="190500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0" name="Oval 25"/>
          <p:cNvSpPr>
            <a:spLocks noChangeArrowheads="1"/>
          </p:cNvSpPr>
          <p:nvPr/>
        </p:nvSpPr>
        <p:spPr bwMode="auto">
          <a:xfrm>
            <a:off x="4397375" y="19018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1" name="Oval 26"/>
          <p:cNvSpPr>
            <a:spLocks noChangeArrowheads="1"/>
          </p:cNvSpPr>
          <p:nvPr/>
        </p:nvSpPr>
        <p:spPr bwMode="auto">
          <a:xfrm>
            <a:off x="4854575" y="18986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2" name="Oval 27"/>
          <p:cNvSpPr>
            <a:spLocks noChangeArrowheads="1"/>
          </p:cNvSpPr>
          <p:nvPr/>
        </p:nvSpPr>
        <p:spPr bwMode="auto">
          <a:xfrm>
            <a:off x="5311775" y="190500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3" name="Rectangle 28"/>
          <p:cNvSpPr>
            <a:spLocks noChangeArrowheads="1"/>
          </p:cNvSpPr>
          <p:nvPr/>
        </p:nvSpPr>
        <p:spPr bwMode="auto">
          <a:xfrm>
            <a:off x="5691188" y="1906588"/>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4" name="Rectangle 29"/>
          <p:cNvSpPr>
            <a:spLocks noChangeArrowheads="1"/>
          </p:cNvSpPr>
          <p:nvPr/>
        </p:nvSpPr>
        <p:spPr bwMode="auto">
          <a:xfrm>
            <a:off x="5570538" y="1905000"/>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65" name="Oval 30"/>
          <p:cNvSpPr>
            <a:spLocks noChangeArrowheads="1"/>
          </p:cNvSpPr>
          <p:nvPr/>
        </p:nvSpPr>
        <p:spPr bwMode="auto">
          <a:xfrm>
            <a:off x="3517900" y="190500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47" name="Freeform 31"/>
          <p:cNvSpPr>
            <a:spLocks/>
          </p:cNvSpPr>
          <p:nvPr/>
        </p:nvSpPr>
        <p:spPr bwMode="auto">
          <a:xfrm>
            <a:off x="5356225" y="2051050"/>
            <a:ext cx="449263" cy="140652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48" name="Freeform 32"/>
          <p:cNvSpPr>
            <a:spLocks/>
          </p:cNvSpPr>
          <p:nvPr/>
        </p:nvSpPr>
        <p:spPr bwMode="auto">
          <a:xfrm>
            <a:off x="4914900" y="2047875"/>
            <a:ext cx="828675" cy="1403350"/>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49" name="Freeform 33"/>
          <p:cNvSpPr>
            <a:spLocks/>
          </p:cNvSpPr>
          <p:nvPr/>
        </p:nvSpPr>
        <p:spPr bwMode="auto">
          <a:xfrm>
            <a:off x="4460875" y="2047875"/>
            <a:ext cx="1233488" cy="1371600"/>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50" name="Freeform 34"/>
          <p:cNvSpPr>
            <a:spLocks/>
          </p:cNvSpPr>
          <p:nvPr/>
        </p:nvSpPr>
        <p:spPr bwMode="auto">
          <a:xfrm>
            <a:off x="4010025" y="2035175"/>
            <a:ext cx="1628775" cy="1377950"/>
          </a:xfrm>
          <a:custGeom>
            <a:avLst/>
            <a:gdLst>
              <a:gd name="T0" fmla="*/ 1026 w 1026"/>
              <a:gd name="T1" fmla="*/ 32 h 868"/>
              <a:gd name="T2" fmla="*/ 574 w 1026"/>
              <a:gd name="T3" fmla="*/ 868 h 868"/>
              <a:gd name="T4" fmla="*/ 0 w 1026"/>
              <a:gd name="T5" fmla="*/ 0 h 868"/>
              <a:gd name="T6" fmla="*/ 0 60000 65536"/>
              <a:gd name="T7" fmla="*/ 0 60000 65536"/>
              <a:gd name="T8" fmla="*/ 0 60000 65536"/>
              <a:gd name="T9" fmla="*/ 0 w 1026"/>
              <a:gd name="T10" fmla="*/ 0 h 868"/>
              <a:gd name="T11" fmla="*/ 1026 w 1026"/>
              <a:gd name="T12" fmla="*/ 868 h 868"/>
            </a:gdLst>
            <a:ahLst/>
            <a:cxnLst>
              <a:cxn ang="T6">
                <a:pos x="T0" y="T1"/>
              </a:cxn>
              <a:cxn ang="T7">
                <a:pos x="T2" y="T3"/>
              </a:cxn>
              <a:cxn ang="T8">
                <a:pos x="T4" y="T5"/>
              </a:cxn>
            </a:cxnLst>
            <a:rect l="T9" t="T10" r="T11" b="T12"/>
            <a:pathLst>
              <a:path w="1026" h="868">
                <a:moveTo>
                  <a:pt x="1026" y="32"/>
                </a:moveTo>
                <a:lnTo>
                  <a:pt x="574" y="86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44" name="Text Box 35"/>
          <p:cNvSpPr txBox="1">
            <a:spLocks noChangeArrowheads="1"/>
          </p:cNvSpPr>
          <p:nvPr/>
        </p:nvSpPr>
        <p:spPr bwMode="auto">
          <a:xfrm>
            <a:off x="5343525" y="1219200"/>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30745" name="Text Box 36"/>
          <p:cNvSpPr txBox="1">
            <a:spLocks noChangeArrowheads="1"/>
          </p:cNvSpPr>
          <p:nvPr/>
        </p:nvSpPr>
        <p:spPr bwMode="auto">
          <a:xfrm>
            <a:off x="4076700" y="1231900"/>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30736" name="Oval 37"/>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37" name="Rectangle 38"/>
          <p:cNvSpPr>
            <a:spLocks noChangeArrowheads="1"/>
          </p:cNvSpPr>
          <p:nvPr/>
        </p:nvSpPr>
        <p:spPr bwMode="auto">
          <a:xfrm>
            <a:off x="4343400" y="60216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38" name="Text Box 39"/>
          <p:cNvSpPr txBox="1">
            <a:spLocks noChangeArrowheads="1"/>
          </p:cNvSpPr>
          <p:nvPr/>
        </p:nvSpPr>
        <p:spPr bwMode="auto">
          <a:xfrm>
            <a:off x="4343400" y="59898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5</a:t>
            </a:r>
          </a:p>
        </p:txBody>
      </p:sp>
      <p:sp>
        <p:nvSpPr>
          <p:cNvPr id="30739" name="Text Box 40"/>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
        <p:nvSpPr>
          <p:cNvPr id="30741" name="Freeform 4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742" name="Rectangle 43"/>
          <p:cNvSpPr>
            <a:spLocks noGrp="1" noChangeArrowheads="1"/>
          </p:cNvSpPr>
          <p:nvPr>
            <p:ph type="title"/>
          </p:nvPr>
        </p:nvSpPr>
        <p:spPr/>
        <p:txBody>
          <a:bodyPr/>
          <a:lstStyle/>
          <a:p>
            <a:r>
              <a:rPr lang="en-US" altLang="en-US" dirty="0" smtClean="0"/>
              <a:t>Marine Acquisition</a:t>
            </a:r>
          </a:p>
        </p:txBody>
      </p:sp>
    </p:spTree>
    <p:extLst>
      <p:ext uri="{BB962C8B-B14F-4D97-AF65-F5344CB8AC3E}">
        <p14:creationId xmlns:p14="http://schemas.microsoft.com/office/powerpoint/2010/main" val="188153953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49"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0"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1"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2"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1753"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4"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5"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6"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1757"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1772" name="Freeform 13"/>
          <p:cNvSpPr>
            <a:spLocks/>
          </p:cNvSpPr>
          <p:nvPr/>
        </p:nvSpPr>
        <p:spPr bwMode="auto">
          <a:xfrm>
            <a:off x="6002338" y="16621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3" name="Rectangle 14"/>
          <p:cNvSpPr>
            <a:spLocks noChangeArrowheads="1"/>
          </p:cNvSpPr>
          <p:nvPr/>
        </p:nvSpPr>
        <p:spPr bwMode="auto">
          <a:xfrm>
            <a:off x="6999288" y="14859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4" name="Oval 15"/>
          <p:cNvSpPr>
            <a:spLocks noChangeArrowheads="1"/>
          </p:cNvSpPr>
          <p:nvPr/>
        </p:nvSpPr>
        <p:spPr bwMode="auto">
          <a:xfrm>
            <a:off x="6384925" y="15732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5" name="Rectangle 16"/>
          <p:cNvSpPr>
            <a:spLocks noChangeArrowheads="1"/>
          </p:cNvSpPr>
          <p:nvPr/>
        </p:nvSpPr>
        <p:spPr bwMode="auto">
          <a:xfrm>
            <a:off x="6815138" y="15303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6" name="Freeform 17"/>
          <p:cNvSpPr>
            <a:spLocks/>
          </p:cNvSpPr>
          <p:nvPr/>
        </p:nvSpPr>
        <p:spPr bwMode="auto">
          <a:xfrm>
            <a:off x="6367463" y="16176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7" name="Rectangle 18"/>
          <p:cNvSpPr>
            <a:spLocks noChangeArrowheads="1"/>
          </p:cNvSpPr>
          <p:nvPr/>
        </p:nvSpPr>
        <p:spPr bwMode="auto">
          <a:xfrm>
            <a:off x="6367463" y="15732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8" name="Rectangle 19"/>
          <p:cNvSpPr>
            <a:spLocks noChangeArrowheads="1"/>
          </p:cNvSpPr>
          <p:nvPr/>
        </p:nvSpPr>
        <p:spPr bwMode="auto">
          <a:xfrm>
            <a:off x="6164263"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9" name="Freeform 20"/>
          <p:cNvSpPr>
            <a:spLocks/>
          </p:cNvSpPr>
          <p:nvPr/>
        </p:nvSpPr>
        <p:spPr bwMode="auto">
          <a:xfrm>
            <a:off x="3863975" y="15954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0" name="Oval 21"/>
          <p:cNvSpPr>
            <a:spLocks noChangeArrowheads="1"/>
          </p:cNvSpPr>
          <p:nvPr/>
        </p:nvSpPr>
        <p:spPr bwMode="auto">
          <a:xfrm>
            <a:off x="42957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1" name="Oval 22"/>
          <p:cNvSpPr>
            <a:spLocks noChangeArrowheads="1"/>
          </p:cNvSpPr>
          <p:nvPr/>
        </p:nvSpPr>
        <p:spPr bwMode="auto">
          <a:xfrm>
            <a:off x="4752975" y="18859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2" name="Oval 23"/>
          <p:cNvSpPr>
            <a:spLocks noChangeArrowheads="1"/>
          </p:cNvSpPr>
          <p:nvPr/>
        </p:nvSpPr>
        <p:spPr bwMode="auto">
          <a:xfrm>
            <a:off x="5210175" y="18827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3" name="Oval 24"/>
          <p:cNvSpPr>
            <a:spLocks noChangeArrowheads="1"/>
          </p:cNvSpPr>
          <p:nvPr/>
        </p:nvSpPr>
        <p:spPr bwMode="auto">
          <a:xfrm>
            <a:off x="56673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4" name="Rectangle 25"/>
          <p:cNvSpPr>
            <a:spLocks noChangeArrowheads="1"/>
          </p:cNvSpPr>
          <p:nvPr/>
        </p:nvSpPr>
        <p:spPr bwMode="auto">
          <a:xfrm>
            <a:off x="6046788"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5" name="Rectangle 26"/>
          <p:cNvSpPr>
            <a:spLocks noChangeArrowheads="1"/>
          </p:cNvSpPr>
          <p:nvPr/>
        </p:nvSpPr>
        <p:spPr bwMode="auto">
          <a:xfrm>
            <a:off x="5926138" y="18891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86" name="Oval 27"/>
          <p:cNvSpPr>
            <a:spLocks noChangeArrowheads="1"/>
          </p:cNvSpPr>
          <p:nvPr/>
        </p:nvSpPr>
        <p:spPr bwMode="auto">
          <a:xfrm>
            <a:off x="38735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59" name="Freeform 28"/>
          <p:cNvSpPr>
            <a:spLocks/>
          </p:cNvSpPr>
          <p:nvPr/>
        </p:nvSpPr>
        <p:spPr bwMode="auto">
          <a:xfrm>
            <a:off x="5711825" y="2035175"/>
            <a:ext cx="449263" cy="1508125"/>
          </a:xfrm>
          <a:custGeom>
            <a:avLst/>
            <a:gdLst>
              <a:gd name="T0" fmla="*/ 283 w 283"/>
              <a:gd name="T1" fmla="*/ 22 h 950"/>
              <a:gd name="T2" fmla="*/ 126 w 283"/>
              <a:gd name="T3" fmla="*/ 950 h 950"/>
              <a:gd name="T4" fmla="*/ 0 w 283"/>
              <a:gd name="T5" fmla="*/ 0 h 950"/>
              <a:gd name="T6" fmla="*/ 0 60000 65536"/>
              <a:gd name="T7" fmla="*/ 0 60000 65536"/>
              <a:gd name="T8" fmla="*/ 0 60000 65536"/>
              <a:gd name="T9" fmla="*/ 0 w 283"/>
              <a:gd name="T10" fmla="*/ 0 h 950"/>
              <a:gd name="T11" fmla="*/ 283 w 283"/>
              <a:gd name="T12" fmla="*/ 950 h 950"/>
            </a:gdLst>
            <a:ahLst/>
            <a:cxnLst>
              <a:cxn ang="T6">
                <a:pos x="T0" y="T1"/>
              </a:cxn>
              <a:cxn ang="T7">
                <a:pos x="T2" y="T3"/>
              </a:cxn>
              <a:cxn ang="T8">
                <a:pos x="T4" y="T5"/>
              </a:cxn>
            </a:cxnLst>
            <a:rect l="T9" t="T10" r="T11" b="T12"/>
            <a:pathLst>
              <a:path w="283" h="950">
                <a:moveTo>
                  <a:pt x="283" y="22"/>
                </a:moveTo>
                <a:lnTo>
                  <a:pt x="126" y="95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0" name="Freeform 29"/>
          <p:cNvSpPr>
            <a:spLocks/>
          </p:cNvSpPr>
          <p:nvPr/>
        </p:nvSpPr>
        <p:spPr bwMode="auto">
          <a:xfrm>
            <a:off x="5270500" y="2032000"/>
            <a:ext cx="828675" cy="1504950"/>
          </a:xfrm>
          <a:custGeom>
            <a:avLst/>
            <a:gdLst>
              <a:gd name="T0" fmla="*/ 522 w 522"/>
              <a:gd name="T1" fmla="*/ 24 h 948"/>
              <a:gd name="T2" fmla="*/ 240 w 522"/>
              <a:gd name="T3" fmla="*/ 948 h 948"/>
              <a:gd name="T4" fmla="*/ 0 w 522"/>
              <a:gd name="T5" fmla="*/ 0 h 948"/>
              <a:gd name="T6" fmla="*/ 0 60000 65536"/>
              <a:gd name="T7" fmla="*/ 0 60000 65536"/>
              <a:gd name="T8" fmla="*/ 0 60000 65536"/>
              <a:gd name="T9" fmla="*/ 0 w 522"/>
              <a:gd name="T10" fmla="*/ 0 h 948"/>
              <a:gd name="T11" fmla="*/ 522 w 522"/>
              <a:gd name="T12" fmla="*/ 948 h 948"/>
            </a:gdLst>
            <a:ahLst/>
            <a:cxnLst>
              <a:cxn ang="T6">
                <a:pos x="T0" y="T1"/>
              </a:cxn>
              <a:cxn ang="T7">
                <a:pos x="T2" y="T3"/>
              </a:cxn>
              <a:cxn ang="T8">
                <a:pos x="T4" y="T5"/>
              </a:cxn>
            </a:cxnLst>
            <a:rect l="T9" t="T10" r="T11" b="T12"/>
            <a:pathLst>
              <a:path w="522" h="948">
                <a:moveTo>
                  <a:pt x="522" y="24"/>
                </a:moveTo>
                <a:lnTo>
                  <a:pt x="240" y="94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1" name="Freeform 30"/>
          <p:cNvSpPr>
            <a:spLocks/>
          </p:cNvSpPr>
          <p:nvPr/>
        </p:nvSpPr>
        <p:spPr bwMode="auto">
          <a:xfrm>
            <a:off x="4816475" y="2032000"/>
            <a:ext cx="1233488" cy="1485900"/>
          </a:xfrm>
          <a:custGeom>
            <a:avLst/>
            <a:gdLst>
              <a:gd name="T0" fmla="*/ 777 w 777"/>
              <a:gd name="T1" fmla="*/ 25 h 936"/>
              <a:gd name="T2" fmla="*/ 406 w 777"/>
              <a:gd name="T3" fmla="*/ 936 h 936"/>
              <a:gd name="T4" fmla="*/ 0 w 777"/>
              <a:gd name="T5" fmla="*/ 0 h 936"/>
              <a:gd name="T6" fmla="*/ 0 60000 65536"/>
              <a:gd name="T7" fmla="*/ 0 60000 65536"/>
              <a:gd name="T8" fmla="*/ 0 60000 65536"/>
              <a:gd name="T9" fmla="*/ 0 w 777"/>
              <a:gd name="T10" fmla="*/ 0 h 936"/>
              <a:gd name="T11" fmla="*/ 777 w 777"/>
              <a:gd name="T12" fmla="*/ 936 h 936"/>
            </a:gdLst>
            <a:ahLst/>
            <a:cxnLst>
              <a:cxn ang="T6">
                <a:pos x="T0" y="T1"/>
              </a:cxn>
              <a:cxn ang="T7">
                <a:pos x="T2" y="T3"/>
              </a:cxn>
              <a:cxn ang="T8">
                <a:pos x="T4" y="T5"/>
              </a:cxn>
            </a:cxnLst>
            <a:rect l="T9" t="T10" r="T11" b="T12"/>
            <a:pathLst>
              <a:path w="777" h="936">
                <a:moveTo>
                  <a:pt x="777" y="25"/>
                </a:moveTo>
                <a:lnTo>
                  <a:pt x="406" y="93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2" name="Freeform 31"/>
          <p:cNvSpPr>
            <a:spLocks/>
          </p:cNvSpPr>
          <p:nvPr/>
        </p:nvSpPr>
        <p:spPr bwMode="auto">
          <a:xfrm>
            <a:off x="4365625" y="2019300"/>
            <a:ext cx="1628775" cy="1473200"/>
          </a:xfrm>
          <a:custGeom>
            <a:avLst/>
            <a:gdLst>
              <a:gd name="T0" fmla="*/ 1026 w 1026"/>
              <a:gd name="T1" fmla="*/ 32 h 928"/>
              <a:gd name="T2" fmla="*/ 522 w 1026"/>
              <a:gd name="T3" fmla="*/ 928 h 928"/>
              <a:gd name="T4" fmla="*/ 0 w 1026"/>
              <a:gd name="T5" fmla="*/ 0 h 928"/>
              <a:gd name="T6" fmla="*/ 0 60000 65536"/>
              <a:gd name="T7" fmla="*/ 0 60000 65536"/>
              <a:gd name="T8" fmla="*/ 0 60000 65536"/>
              <a:gd name="T9" fmla="*/ 0 w 1026"/>
              <a:gd name="T10" fmla="*/ 0 h 928"/>
              <a:gd name="T11" fmla="*/ 1026 w 1026"/>
              <a:gd name="T12" fmla="*/ 928 h 928"/>
            </a:gdLst>
            <a:ahLst/>
            <a:cxnLst>
              <a:cxn ang="T6">
                <a:pos x="T0" y="T1"/>
              </a:cxn>
              <a:cxn ang="T7">
                <a:pos x="T2" y="T3"/>
              </a:cxn>
              <a:cxn ang="T8">
                <a:pos x="T4" y="T5"/>
              </a:cxn>
            </a:cxnLst>
            <a:rect l="T9" t="T10" r="T11" b="T12"/>
            <a:pathLst>
              <a:path w="1026" h="928">
                <a:moveTo>
                  <a:pt x="1026" y="32"/>
                </a:moveTo>
                <a:lnTo>
                  <a:pt x="522" y="92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3" name="Freeform 32"/>
          <p:cNvSpPr>
            <a:spLocks/>
          </p:cNvSpPr>
          <p:nvPr/>
        </p:nvSpPr>
        <p:spPr bwMode="auto">
          <a:xfrm>
            <a:off x="3959225" y="2041525"/>
            <a:ext cx="1982788" cy="1431925"/>
          </a:xfrm>
          <a:custGeom>
            <a:avLst/>
            <a:gdLst>
              <a:gd name="T0" fmla="*/ 1249 w 1249"/>
              <a:gd name="T1" fmla="*/ 18 h 902"/>
              <a:gd name="T2" fmla="*/ 582 w 1249"/>
              <a:gd name="T3" fmla="*/ 902 h 902"/>
              <a:gd name="T4" fmla="*/ 0 w 1249"/>
              <a:gd name="T5" fmla="*/ 0 h 902"/>
              <a:gd name="T6" fmla="*/ 0 60000 65536"/>
              <a:gd name="T7" fmla="*/ 0 60000 65536"/>
              <a:gd name="T8" fmla="*/ 0 60000 65536"/>
              <a:gd name="T9" fmla="*/ 0 w 1249"/>
              <a:gd name="T10" fmla="*/ 0 h 902"/>
              <a:gd name="T11" fmla="*/ 1249 w 1249"/>
              <a:gd name="T12" fmla="*/ 902 h 902"/>
            </a:gdLst>
            <a:ahLst/>
            <a:cxnLst>
              <a:cxn ang="T6">
                <a:pos x="T0" y="T1"/>
              </a:cxn>
              <a:cxn ang="T7">
                <a:pos x="T2" y="T3"/>
              </a:cxn>
              <a:cxn ang="T8">
                <a:pos x="T4" y="T5"/>
              </a:cxn>
            </a:cxnLst>
            <a:rect l="T9" t="T10" r="T11" b="T12"/>
            <a:pathLst>
              <a:path w="1249" h="902">
                <a:moveTo>
                  <a:pt x="1249" y="18"/>
                </a:moveTo>
                <a:lnTo>
                  <a:pt x="582" y="90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4" name="Text Box 33"/>
          <p:cNvSpPr txBox="1">
            <a:spLocks noChangeArrowheads="1"/>
          </p:cNvSpPr>
          <p:nvPr/>
        </p:nvSpPr>
        <p:spPr bwMode="auto">
          <a:xfrm>
            <a:off x="5711825" y="12033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31765" name="Text Box 34"/>
          <p:cNvSpPr txBox="1">
            <a:spLocks noChangeArrowheads="1"/>
          </p:cNvSpPr>
          <p:nvPr/>
        </p:nvSpPr>
        <p:spPr bwMode="auto">
          <a:xfrm>
            <a:off x="4445000" y="12160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31766"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67" name="Freeform 36"/>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771" name="Rectangle 40"/>
          <p:cNvSpPr>
            <a:spLocks noGrp="1" noChangeArrowheads="1"/>
          </p:cNvSpPr>
          <p:nvPr>
            <p:ph type="title"/>
          </p:nvPr>
        </p:nvSpPr>
        <p:spPr/>
        <p:txBody>
          <a:bodyPr/>
          <a:lstStyle/>
          <a:p>
            <a:r>
              <a:rPr lang="en-US" altLang="en-US" dirty="0" smtClean="0"/>
              <a:t>Marine Acquisition</a:t>
            </a:r>
          </a:p>
        </p:txBody>
      </p:sp>
      <p:sp>
        <p:nvSpPr>
          <p:cNvPr id="43" name="Rectangle 38"/>
          <p:cNvSpPr>
            <a:spLocks noChangeArrowheads="1"/>
          </p:cNvSpPr>
          <p:nvPr/>
        </p:nvSpPr>
        <p:spPr bwMode="auto">
          <a:xfrm>
            <a:off x="4343400" y="60216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 name="Text Box 39"/>
          <p:cNvSpPr txBox="1">
            <a:spLocks noChangeArrowheads="1"/>
          </p:cNvSpPr>
          <p:nvPr/>
        </p:nvSpPr>
        <p:spPr bwMode="auto">
          <a:xfrm>
            <a:off x="4343400" y="59898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5</a:t>
            </a:r>
          </a:p>
        </p:txBody>
      </p:sp>
      <p:sp>
        <p:nvSpPr>
          <p:cNvPr id="45" name="Text Box 40"/>
          <p:cNvSpPr txBox="1">
            <a:spLocks noChangeArrowheads="1"/>
          </p:cNvSpPr>
          <p:nvPr/>
        </p:nvSpPr>
        <p:spPr bwMode="auto">
          <a:xfrm>
            <a:off x="3429000" y="6020013"/>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Tree>
    <p:extLst>
      <p:ext uri="{BB962C8B-B14F-4D97-AF65-F5344CB8AC3E}">
        <p14:creationId xmlns:p14="http://schemas.microsoft.com/office/powerpoint/2010/main" val="399734828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3"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4"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5"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6"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2777"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8"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79"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0"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2781"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2796" name="Freeform 13"/>
          <p:cNvSpPr>
            <a:spLocks/>
          </p:cNvSpPr>
          <p:nvPr/>
        </p:nvSpPr>
        <p:spPr bwMode="auto">
          <a:xfrm>
            <a:off x="6611938" y="1662113"/>
            <a:ext cx="365125" cy="254000"/>
          </a:xfrm>
          <a:custGeom>
            <a:avLst/>
            <a:gdLst>
              <a:gd name="T0" fmla="*/ 0 w 861"/>
              <a:gd name="T1" fmla="*/ 555 h 555"/>
              <a:gd name="T2" fmla="*/ 663 w 861"/>
              <a:gd name="T3" fmla="*/ 555 h 555"/>
              <a:gd name="T4" fmla="*/ 861 w 861"/>
              <a:gd name="T5" fmla="*/ 0 h 555"/>
              <a:gd name="T6" fmla="*/ 0 60000 65536"/>
              <a:gd name="T7" fmla="*/ 0 60000 65536"/>
              <a:gd name="T8" fmla="*/ 0 60000 65536"/>
              <a:gd name="T9" fmla="*/ 0 w 861"/>
              <a:gd name="T10" fmla="*/ 0 h 555"/>
              <a:gd name="T11" fmla="*/ 861 w 861"/>
              <a:gd name="T12" fmla="*/ 555 h 555"/>
            </a:gdLst>
            <a:ahLst/>
            <a:cxnLst>
              <a:cxn ang="T6">
                <a:pos x="T0" y="T1"/>
              </a:cxn>
              <a:cxn ang="T7">
                <a:pos x="T2" y="T3"/>
              </a:cxn>
              <a:cxn ang="T8">
                <a:pos x="T4" y="T5"/>
              </a:cxn>
            </a:cxnLst>
            <a:rect l="T9" t="T10" r="T11" b="T12"/>
            <a:pathLst>
              <a:path w="861" h="555">
                <a:moveTo>
                  <a:pt x="0" y="555"/>
                </a:moveTo>
                <a:lnTo>
                  <a:pt x="663" y="555"/>
                </a:lnTo>
                <a:lnTo>
                  <a:pt x="861"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97" name="Rectangle 14"/>
          <p:cNvSpPr>
            <a:spLocks noChangeArrowheads="1"/>
          </p:cNvSpPr>
          <p:nvPr/>
        </p:nvSpPr>
        <p:spPr bwMode="auto">
          <a:xfrm>
            <a:off x="7608888" y="1485900"/>
            <a:ext cx="223838" cy="6667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98" name="Oval 15"/>
          <p:cNvSpPr>
            <a:spLocks noChangeArrowheads="1"/>
          </p:cNvSpPr>
          <p:nvPr/>
        </p:nvSpPr>
        <p:spPr bwMode="auto">
          <a:xfrm>
            <a:off x="6994525" y="1573213"/>
            <a:ext cx="101600" cy="111125"/>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99" name="Rectangle 16"/>
          <p:cNvSpPr>
            <a:spLocks noChangeArrowheads="1"/>
          </p:cNvSpPr>
          <p:nvPr/>
        </p:nvSpPr>
        <p:spPr bwMode="auto">
          <a:xfrm>
            <a:off x="7424738" y="1530350"/>
            <a:ext cx="428625" cy="13176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0" name="Freeform 17"/>
          <p:cNvSpPr>
            <a:spLocks/>
          </p:cNvSpPr>
          <p:nvPr/>
        </p:nvSpPr>
        <p:spPr bwMode="auto">
          <a:xfrm>
            <a:off x="6977063" y="1617663"/>
            <a:ext cx="998538" cy="198438"/>
          </a:xfrm>
          <a:custGeom>
            <a:avLst/>
            <a:gdLst>
              <a:gd name="T0" fmla="*/ 0 w 2352"/>
              <a:gd name="T1" fmla="*/ 96 h 432"/>
              <a:gd name="T2" fmla="*/ 48 w 2352"/>
              <a:gd name="T3" fmla="*/ 432 h 432"/>
              <a:gd name="T4" fmla="*/ 1920 w 2352"/>
              <a:gd name="T5" fmla="*/ 432 h 432"/>
              <a:gd name="T6" fmla="*/ 2352 w 2352"/>
              <a:gd name="T7" fmla="*/ 0 h 432"/>
              <a:gd name="T8" fmla="*/ 1392 w 2352"/>
              <a:gd name="T9" fmla="*/ 0 h 432"/>
              <a:gd name="T10" fmla="*/ 1392 w 2352"/>
              <a:gd name="T11" fmla="*/ 96 h 432"/>
              <a:gd name="T12" fmla="*/ 0 w 2352"/>
              <a:gd name="T13" fmla="*/ 96 h 432"/>
              <a:gd name="T14" fmla="*/ 0 60000 65536"/>
              <a:gd name="T15" fmla="*/ 0 60000 65536"/>
              <a:gd name="T16" fmla="*/ 0 60000 65536"/>
              <a:gd name="T17" fmla="*/ 0 60000 65536"/>
              <a:gd name="T18" fmla="*/ 0 60000 65536"/>
              <a:gd name="T19" fmla="*/ 0 60000 65536"/>
              <a:gd name="T20" fmla="*/ 0 60000 65536"/>
              <a:gd name="T21" fmla="*/ 0 w 2352"/>
              <a:gd name="T22" fmla="*/ 0 h 432"/>
              <a:gd name="T23" fmla="*/ 2352 w 235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2" h="432">
                <a:moveTo>
                  <a:pt x="0" y="96"/>
                </a:moveTo>
                <a:lnTo>
                  <a:pt x="48" y="432"/>
                </a:lnTo>
                <a:lnTo>
                  <a:pt x="1920" y="432"/>
                </a:lnTo>
                <a:lnTo>
                  <a:pt x="2352" y="0"/>
                </a:lnTo>
                <a:lnTo>
                  <a:pt x="1392" y="0"/>
                </a:lnTo>
                <a:lnTo>
                  <a:pt x="1392" y="96"/>
                </a:lnTo>
                <a:lnTo>
                  <a:pt x="0" y="96"/>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1" name="Rectangle 18"/>
          <p:cNvSpPr>
            <a:spLocks noChangeArrowheads="1"/>
          </p:cNvSpPr>
          <p:nvPr/>
        </p:nvSpPr>
        <p:spPr bwMode="auto">
          <a:xfrm>
            <a:off x="6977063" y="1573213"/>
            <a:ext cx="447675" cy="2222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2" name="Rectangle 19"/>
          <p:cNvSpPr>
            <a:spLocks noChangeArrowheads="1"/>
          </p:cNvSpPr>
          <p:nvPr/>
        </p:nvSpPr>
        <p:spPr bwMode="auto">
          <a:xfrm>
            <a:off x="6773863"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3" name="Freeform 20"/>
          <p:cNvSpPr>
            <a:spLocks/>
          </p:cNvSpPr>
          <p:nvPr/>
        </p:nvSpPr>
        <p:spPr bwMode="auto">
          <a:xfrm>
            <a:off x="4473575" y="1595438"/>
            <a:ext cx="2544763" cy="330200"/>
          </a:xfrm>
          <a:custGeom>
            <a:avLst/>
            <a:gdLst>
              <a:gd name="T0" fmla="*/ 0 w 1603"/>
              <a:gd name="T1" fmla="*/ 207 h 208"/>
              <a:gd name="T2" fmla="*/ 1231 w 1603"/>
              <a:gd name="T3" fmla="*/ 208 h 208"/>
              <a:gd name="T4" fmla="*/ 1603 w 1603"/>
              <a:gd name="T5" fmla="*/ 0 h 208"/>
              <a:gd name="T6" fmla="*/ 0 60000 65536"/>
              <a:gd name="T7" fmla="*/ 0 60000 65536"/>
              <a:gd name="T8" fmla="*/ 0 60000 65536"/>
              <a:gd name="T9" fmla="*/ 0 w 1603"/>
              <a:gd name="T10" fmla="*/ 0 h 208"/>
              <a:gd name="T11" fmla="*/ 1603 w 1603"/>
              <a:gd name="T12" fmla="*/ 208 h 208"/>
            </a:gdLst>
            <a:ahLst/>
            <a:cxnLst>
              <a:cxn ang="T6">
                <a:pos x="T0" y="T1"/>
              </a:cxn>
              <a:cxn ang="T7">
                <a:pos x="T2" y="T3"/>
              </a:cxn>
              <a:cxn ang="T8">
                <a:pos x="T4" y="T5"/>
              </a:cxn>
            </a:cxnLst>
            <a:rect l="T9" t="T10" r="T11" b="T12"/>
            <a:pathLst>
              <a:path w="1603" h="208">
                <a:moveTo>
                  <a:pt x="0" y="207"/>
                </a:moveTo>
                <a:lnTo>
                  <a:pt x="1231" y="208"/>
                </a:lnTo>
                <a:lnTo>
                  <a:pt x="1603"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4" name="Oval 21"/>
          <p:cNvSpPr>
            <a:spLocks noChangeArrowheads="1"/>
          </p:cNvSpPr>
          <p:nvPr/>
        </p:nvSpPr>
        <p:spPr bwMode="auto">
          <a:xfrm>
            <a:off x="49053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5" name="Oval 22"/>
          <p:cNvSpPr>
            <a:spLocks noChangeArrowheads="1"/>
          </p:cNvSpPr>
          <p:nvPr/>
        </p:nvSpPr>
        <p:spPr bwMode="auto">
          <a:xfrm>
            <a:off x="5362575" y="1885950"/>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6" name="Oval 23"/>
          <p:cNvSpPr>
            <a:spLocks noChangeArrowheads="1"/>
          </p:cNvSpPr>
          <p:nvPr/>
        </p:nvSpPr>
        <p:spPr bwMode="auto">
          <a:xfrm>
            <a:off x="5819775" y="188277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7" name="Oval 24"/>
          <p:cNvSpPr>
            <a:spLocks noChangeArrowheads="1"/>
          </p:cNvSpPr>
          <p:nvPr/>
        </p:nvSpPr>
        <p:spPr bwMode="auto">
          <a:xfrm>
            <a:off x="6276975"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8" name="Rectangle 25"/>
          <p:cNvSpPr>
            <a:spLocks noChangeArrowheads="1"/>
          </p:cNvSpPr>
          <p:nvPr/>
        </p:nvSpPr>
        <p:spPr bwMode="auto">
          <a:xfrm>
            <a:off x="6656388" y="1890713"/>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09" name="Rectangle 26"/>
          <p:cNvSpPr>
            <a:spLocks noChangeArrowheads="1"/>
          </p:cNvSpPr>
          <p:nvPr/>
        </p:nvSpPr>
        <p:spPr bwMode="auto">
          <a:xfrm>
            <a:off x="6535738" y="1889125"/>
            <a:ext cx="90488" cy="74613"/>
          </a:xfrm>
          <a:prstGeom prst="rect">
            <a:avLst/>
          </a:prstGeom>
          <a:solidFill>
            <a:srgbClr val="9900CC"/>
          </a:solidFill>
          <a:ln w="9525">
            <a:solidFill>
              <a:srgbClr val="7030A0"/>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810" name="Oval 27"/>
          <p:cNvSpPr>
            <a:spLocks noChangeArrowheads="1"/>
          </p:cNvSpPr>
          <p:nvPr/>
        </p:nvSpPr>
        <p:spPr bwMode="auto">
          <a:xfrm>
            <a:off x="4483100" y="1889125"/>
            <a:ext cx="74613" cy="74613"/>
          </a:xfrm>
          <a:prstGeom prst="ellipse">
            <a:avLst/>
          </a:prstGeom>
          <a:solidFill>
            <a:srgbClr val="FF6600"/>
          </a:solidFill>
          <a:ln w="25400">
            <a:solidFill>
              <a:srgbClr val="FF66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3" name="Freeform 28"/>
          <p:cNvSpPr>
            <a:spLocks/>
          </p:cNvSpPr>
          <p:nvPr/>
        </p:nvSpPr>
        <p:spPr bwMode="auto">
          <a:xfrm>
            <a:off x="6321425" y="2035175"/>
            <a:ext cx="449263" cy="998538"/>
          </a:xfrm>
          <a:custGeom>
            <a:avLst/>
            <a:gdLst>
              <a:gd name="T0" fmla="*/ 283 w 283"/>
              <a:gd name="T1" fmla="*/ 22 h 629"/>
              <a:gd name="T2" fmla="*/ 182 w 283"/>
              <a:gd name="T3" fmla="*/ 629 h 629"/>
              <a:gd name="T4" fmla="*/ 0 w 283"/>
              <a:gd name="T5" fmla="*/ 0 h 629"/>
              <a:gd name="T6" fmla="*/ 0 60000 65536"/>
              <a:gd name="T7" fmla="*/ 0 60000 65536"/>
              <a:gd name="T8" fmla="*/ 0 60000 65536"/>
              <a:gd name="T9" fmla="*/ 0 w 283"/>
              <a:gd name="T10" fmla="*/ 0 h 629"/>
              <a:gd name="T11" fmla="*/ 283 w 283"/>
              <a:gd name="T12" fmla="*/ 629 h 629"/>
            </a:gdLst>
            <a:ahLst/>
            <a:cxnLst>
              <a:cxn ang="T6">
                <a:pos x="T0" y="T1"/>
              </a:cxn>
              <a:cxn ang="T7">
                <a:pos x="T2" y="T3"/>
              </a:cxn>
              <a:cxn ang="T8">
                <a:pos x="T4" y="T5"/>
              </a:cxn>
            </a:cxnLst>
            <a:rect l="T9" t="T10" r="T11" b="T12"/>
            <a:pathLst>
              <a:path w="283" h="629">
                <a:moveTo>
                  <a:pt x="283" y="22"/>
                </a:moveTo>
                <a:lnTo>
                  <a:pt x="182" y="629"/>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4" name="Freeform 29"/>
          <p:cNvSpPr>
            <a:spLocks/>
          </p:cNvSpPr>
          <p:nvPr/>
        </p:nvSpPr>
        <p:spPr bwMode="auto">
          <a:xfrm>
            <a:off x="5880100" y="2032000"/>
            <a:ext cx="828675" cy="1525588"/>
          </a:xfrm>
          <a:custGeom>
            <a:avLst/>
            <a:gdLst>
              <a:gd name="T0" fmla="*/ 522 w 522"/>
              <a:gd name="T1" fmla="*/ 24 h 961"/>
              <a:gd name="T2" fmla="*/ 199 w 522"/>
              <a:gd name="T3" fmla="*/ 961 h 961"/>
              <a:gd name="T4" fmla="*/ 0 w 522"/>
              <a:gd name="T5" fmla="*/ 0 h 961"/>
              <a:gd name="T6" fmla="*/ 0 60000 65536"/>
              <a:gd name="T7" fmla="*/ 0 60000 65536"/>
              <a:gd name="T8" fmla="*/ 0 60000 65536"/>
              <a:gd name="T9" fmla="*/ 0 w 522"/>
              <a:gd name="T10" fmla="*/ 0 h 961"/>
              <a:gd name="T11" fmla="*/ 522 w 522"/>
              <a:gd name="T12" fmla="*/ 961 h 961"/>
            </a:gdLst>
            <a:ahLst/>
            <a:cxnLst>
              <a:cxn ang="T6">
                <a:pos x="T0" y="T1"/>
              </a:cxn>
              <a:cxn ang="T7">
                <a:pos x="T2" y="T3"/>
              </a:cxn>
              <a:cxn ang="T8">
                <a:pos x="T4" y="T5"/>
              </a:cxn>
            </a:cxnLst>
            <a:rect l="T9" t="T10" r="T11" b="T12"/>
            <a:pathLst>
              <a:path w="522" h="961">
                <a:moveTo>
                  <a:pt x="522" y="24"/>
                </a:moveTo>
                <a:lnTo>
                  <a:pt x="199" y="961"/>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5" name="Freeform 30"/>
          <p:cNvSpPr>
            <a:spLocks/>
          </p:cNvSpPr>
          <p:nvPr/>
        </p:nvSpPr>
        <p:spPr bwMode="auto">
          <a:xfrm>
            <a:off x="5426075" y="2032000"/>
            <a:ext cx="1233488" cy="1506538"/>
          </a:xfrm>
          <a:custGeom>
            <a:avLst/>
            <a:gdLst>
              <a:gd name="T0" fmla="*/ 777 w 777"/>
              <a:gd name="T1" fmla="*/ 25 h 949"/>
              <a:gd name="T2" fmla="*/ 293 w 777"/>
              <a:gd name="T3" fmla="*/ 949 h 949"/>
              <a:gd name="T4" fmla="*/ 0 w 777"/>
              <a:gd name="T5" fmla="*/ 0 h 949"/>
              <a:gd name="T6" fmla="*/ 0 60000 65536"/>
              <a:gd name="T7" fmla="*/ 0 60000 65536"/>
              <a:gd name="T8" fmla="*/ 0 60000 65536"/>
              <a:gd name="T9" fmla="*/ 0 w 777"/>
              <a:gd name="T10" fmla="*/ 0 h 949"/>
              <a:gd name="T11" fmla="*/ 777 w 777"/>
              <a:gd name="T12" fmla="*/ 949 h 949"/>
            </a:gdLst>
            <a:ahLst/>
            <a:cxnLst>
              <a:cxn ang="T6">
                <a:pos x="T0" y="T1"/>
              </a:cxn>
              <a:cxn ang="T7">
                <a:pos x="T2" y="T3"/>
              </a:cxn>
              <a:cxn ang="T8">
                <a:pos x="T4" y="T5"/>
              </a:cxn>
            </a:cxnLst>
            <a:rect l="T9" t="T10" r="T11" b="T12"/>
            <a:pathLst>
              <a:path w="777" h="949">
                <a:moveTo>
                  <a:pt x="777" y="25"/>
                </a:moveTo>
                <a:lnTo>
                  <a:pt x="293" y="949"/>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6" name="Freeform 31"/>
          <p:cNvSpPr>
            <a:spLocks/>
          </p:cNvSpPr>
          <p:nvPr/>
        </p:nvSpPr>
        <p:spPr bwMode="auto">
          <a:xfrm>
            <a:off x="4975225" y="2019300"/>
            <a:ext cx="1628775" cy="1495425"/>
          </a:xfrm>
          <a:custGeom>
            <a:avLst/>
            <a:gdLst>
              <a:gd name="T0" fmla="*/ 1026 w 1026"/>
              <a:gd name="T1" fmla="*/ 32 h 942"/>
              <a:gd name="T2" fmla="*/ 397 w 1026"/>
              <a:gd name="T3" fmla="*/ 942 h 942"/>
              <a:gd name="T4" fmla="*/ 0 w 1026"/>
              <a:gd name="T5" fmla="*/ 0 h 942"/>
              <a:gd name="T6" fmla="*/ 0 60000 65536"/>
              <a:gd name="T7" fmla="*/ 0 60000 65536"/>
              <a:gd name="T8" fmla="*/ 0 60000 65536"/>
              <a:gd name="T9" fmla="*/ 0 w 1026"/>
              <a:gd name="T10" fmla="*/ 0 h 942"/>
              <a:gd name="T11" fmla="*/ 1026 w 1026"/>
              <a:gd name="T12" fmla="*/ 942 h 942"/>
            </a:gdLst>
            <a:ahLst/>
            <a:cxnLst>
              <a:cxn ang="T6">
                <a:pos x="T0" y="T1"/>
              </a:cxn>
              <a:cxn ang="T7">
                <a:pos x="T2" y="T3"/>
              </a:cxn>
              <a:cxn ang="T8">
                <a:pos x="T4" y="T5"/>
              </a:cxn>
            </a:cxnLst>
            <a:rect l="T9" t="T10" r="T11" b="T12"/>
            <a:pathLst>
              <a:path w="1026" h="942">
                <a:moveTo>
                  <a:pt x="1026" y="32"/>
                </a:moveTo>
                <a:lnTo>
                  <a:pt x="397" y="94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7" name="Freeform 32"/>
          <p:cNvSpPr>
            <a:spLocks/>
          </p:cNvSpPr>
          <p:nvPr/>
        </p:nvSpPr>
        <p:spPr bwMode="auto">
          <a:xfrm>
            <a:off x="4568825" y="2041525"/>
            <a:ext cx="1982788" cy="1454150"/>
          </a:xfrm>
          <a:custGeom>
            <a:avLst/>
            <a:gdLst>
              <a:gd name="T0" fmla="*/ 1249 w 1249"/>
              <a:gd name="T1" fmla="*/ 18 h 916"/>
              <a:gd name="T2" fmla="*/ 479 w 1249"/>
              <a:gd name="T3" fmla="*/ 916 h 916"/>
              <a:gd name="T4" fmla="*/ 0 w 1249"/>
              <a:gd name="T5" fmla="*/ 0 h 916"/>
              <a:gd name="T6" fmla="*/ 0 60000 65536"/>
              <a:gd name="T7" fmla="*/ 0 60000 65536"/>
              <a:gd name="T8" fmla="*/ 0 60000 65536"/>
              <a:gd name="T9" fmla="*/ 0 w 1249"/>
              <a:gd name="T10" fmla="*/ 0 h 916"/>
              <a:gd name="T11" fmla="*/ 1249 w 1249"/>
              <a:gd name="T12" fmla="*/ 916 h 916"/>
            </a:gdLst>
            <a:ahLst/>
            <a:cxnLst>
              <a:cxn ang="T6">
                <a:pos x="T0" y="T1"/>
              </a:cxn>
              <a:cxn ang="T7">
                <a:pos x="T2" y="T3"/>
              </a:cxn>
              <a:cxn ang="T8">
                <a:pos x="T4" y="T5"/>
              </a:cxn>
            </a:cxnLst>
            <a:rect l="T9" t="T10" r="T11" b="T12"/>
            <a:pathLst>
              <a:path w="1249" h="916">
                <a:moveTo>
                  <a:pt x="1249" y="18"/>
                </a:moveTo>
                <a:lnTo>
                  <a:pt x="479" y="91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88" name="Text Box 33"/>
          <p:cNvSpPr txBox="1">
            <a:spLocks noChangeArrowheads="1"/>
          </p:cNvSpPr>
          <p:nvPr/>
        </p:nvSpPr>
        <p:spPr bwMode="auto">
          <a:xfrm>
            <a:off x="6321425" y="1203325"/>
            <a:ext cx="612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Source</a:t>
            </a:r>
          </a:p>
        </p:txBody>
      </p:sp>
      <p:sp>
        <p:nvSpPr>
          <p:cNvPr id="32789" name="Text Box 34"/>
          <p:cNvSpPr txBox="1">
            <a:spLocks noChangeArrowheads="1"/>
          </p:cNvSpPr>
          <p:nvPr/>
        </p:nvSpPr>
        <p:spPr bwMode="auto">
          <a:xfrm>
            <a:off x="5054600" y="1216025"/>
            <a:ext cx="779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b="1" dirty="0">
                <a:latin typeface="Arial" panose="020B0604020202020204" pitchFamily="34" charset="0"/>
              </a:rPr>
              <a:t>Receivers</a:t>
            </a:r>
          </a:p>
        </p:txBody>
      </p:sp>
      <p:sp>
        <p:nvSpPr>
          <p:cNvPr id="32790"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91" name="Freeform 36"/>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2795" name="Rectangle 40"/>
          <p:cNvSpPr>
            <a:spLocks noGrp="1" noChangeArrowheads="1"/>
          </p:cNvSpPr>
          <p:nvPr>
            <p:ph type="title"/>
          </p:nvPr>
        </p:nvSpPr>
        <p:spPr/>
        <p:txBody>
          <a:bodyPr/>
          <a:lstStyle/>
          <a:p>
            <a:r>
              <a:rPr lang="en-US" altLang="en-US" dirty="0" smtClean="0"/>
              <a:t>Marine Acquisition</a:t>
            </a:r>
          </a:p>
        </p:txBody>
      </p:sp>
      <p:sp>
        <p:nvSpPr>
          <p:cNvPr id="43" name="Rectangle 38"/>
          <p:cNvSpPr>
            <a:spLocks noChangeArrowheads="1"/>
          </p:cNvSpPr>
          <p:nvPr/>
        </p:nvSpPr>
        <p:spPr bwMode="auto">
          <a:xfrm>
            <a:off x="4343400" y="6116196"/>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 name="Text Box 39"/>
          <p:cNvSpPr txBox="1">
            <a:spLocks noChangeArrowheads="1"/>
          </p:cNvSpPr>
          <p:nvPr/>
        </p:nvSpPr>
        <p:spPr bwMode="auto">
          <a:xfrm>
            <a:off x="4343400" y="6084446"/>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5</a:t>
            </a:r>
          </a:p>
        </p:txBody>
      </p:sp>
      <p:sp>
        <p:nvSpPr>
          <p:cNvPr id="45" name="Text Box 40"/>
          <p:cNvSpPr txBox="1">
            <a:spLocks noChangeArrowheads="1"/>
          </p:cNvSpPr>
          <p:nvPr/>
        </p:nvSpPr>
        <p:spPr bwMode="auto">
          <a:xfrm>
            <a:off x="3429000" y="6114609"/>
            <a:ext cx="8524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400" b="1" dirty="0">
                <a:latin typeface="Arial Narrow" panose="020B0606020202030204" pitchFamily="34" charset="0"/>
              </a:rPr>
              <a:t>∑ Fold</a:t>
            </a:r>
          </a:p>
        </p:txBody>
      </p:sp>
    </p:spTree>
    <p:extLst>
      <p:ext uri="{BB962C8B-B14F-4D97-AF65-F5344CB8AC3E}">
        <p14:creationId xmlns:p14="http://schemas.microsoft.com/office/powerpoint/2010/main" val="55402427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ChangeArrowheads="1"/>
          </p:cNvSpPr>
          <p:nvPr/>
        </p:nvSpPr>
        <p:spPr bwMode="auto">
          <a:xfrm>
            <a:off x="539750" y="2557463"/>
            <a:ext cx="8153400" cy="1504950"/>
          </a:xfrm>
          <a:prstGeom prst="rect">
            <a:avLst/>
          </a:prstGeom>
          <a:solidFill>
            <a:srgbClr val="E0CF88"/>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797" name="Rectangle 3" descr="40%"/>
          <p:cNvSpPr>
            <a:spLocks noChangeArrowheads="1"/>
          </p:cNvSpPr>
          <p:nvPr/>
        </p:nvSpPr>
        <p:spPr bwMode="auto">
          <a:xfrm>
            <a:off x="520700" y="4392613"/>
            <a:ext cx="8153400" cy="1465262"/>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798" name="Rectangle 4"/>
          <p:cNvSpPr>
            <a:spLocks noChangeArrowheads="1"/>
          </p:cNvSpPr>
          <p:nvPr/>
        </p:nvSpPr>
        <p:spPr bwMode="auto">
          <a:xfrm>
            <a:off x="533400" y="1063625"/>
            <a:ext cx="8153400" cy="1096963"/>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799" name="Freeform 5" descr="25%"/>
          <p:cNvSpPr>
            <a:spLocks/>
          </p:cNvSpPr>
          <p:nvPr/>
        </p:nvSpPr>
        <p:spPr bwMode="auto">
          <a:xfrm>
            <a:off x="533400" y="3286125"/>
            <a:ext cx="8153400" cy="1939925"/>
          </a:xfrm>
          <a:custGeom>
            <a:avLst/>
            <a:gdLst>
              <a:gd name="T0" fmla="*/ 0 w 5136"/>
              <a:gd name="T1" fmla="*/ 570 h 1222"/>
              <a:gd name="T2" fmla="*/ 1638 w 5136"/>
              <a:gd name="T3" fmla="*/ 668 h 1222"/>
              <a:gd name="T4" fmla="*/ 1824 w 5136"/>
              <a:gd name="T5" fmla="*/ 186 h 1222"/>
              <a:gd name="T6" fmla="*/ 3606 w 5136"/>
              <a:gd name="T7" fmla="*/ 428 h 1222"/>
              <a:gd name="T8" fmla="*/ 3780 w 5136"/>
              <a:gd name="T9" fmla="*/ 0 h 1222"/>
              <a:gd name="T10" fmla="*/ 5136 w 5136"/>
              <a:gd name="T11" fmla="*/ 90 h 1222"/>
              <a:gd name="T12" fmla="*/ 5136 w 5136"/>
              <a:gd name="T13" fmla="*/ 666 h 1222"/>
              <a:gd name="T14" fmla="*/ 3596 w 5136"/>
              <a:gd name="T15" fmla="*/ 462 h 1222"/>
              <a:gd name="T16" fmla="*/ 3336 w 5136"/>
              <a:gd name="T17" fmla="*/ 1114 h 1222"/>
              <a:gd name="T18" fmla="*/ 1584 w 5136"/>
              <a:gd name="T19" fmla="*/ 810 h 1222"/>
              <a:gd name="T20" fmla="*/ 1431 w 5136"/>
              <a:gd name="T21" fmla="*/ 1222 h 1222"/>
              <a:gd name="T22" fmla="*/ 0 w 5136"/>
              <a:gd name="T23" fmla="*/ 1050 h 1222"/>
              <a:gd name="T24" fmla="*/ 0 w 5136"/>
              <a:gd name="T25" fmla="*/ 570 h 1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1222"/>
              <a:gd name="T41" fmla="*/ 5136 w 5136"/>
              <a:gd name="T42" fmla="*/ 1222 h 1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1222">
                <a:moveTo>
                  <a:pt x="0" y="570"/>
                </a:moveTo>
                <a:lnTo>
                  <a:pt x="1638" y="668"/>
                </a:lnTo>
                <a:lnTo>
                  <a:pt x="1824" y="186"/>
                </a:lnTo>
                <a:lnTo>
                  <a:pt x="3606" y="428"/>
                </a:lnTo>
                <a:lnTo>
                  <a:pt x="3780" y="0"/>
                </a:lnTo>
                <a:lnTo>
                  <a:pt x="5136" y="90"/>
                </a:lnTo>
                <a:lnTo>
                  <a:pt x="5136" y="666"/>
                </a:lnTo>
                <a:lnTo>
                  <a:pt x="3596" y="462"/>
                </a:lnTo>
                <a:lnTo>
                  <a:pt x="3336" y="1114"/>
                </a:lnTo>
                <a:lnTo>
                  <a:pt x="1584" y="810"/>
                </a:lnTo>
                <a:lnTo>
                  <a:pt x="1431" y="1222"/>
                </a:lnTo>
                <a:lnTo>
                  <a:pt x="0" y="1050"/>
                </a:lnTo>
                <a:lnTo>
                  <a:pt x="0" y="570"/>
                </a:lnTo>
                <a:close/>
              </a:path>
            </a:pathLst>
          </a:custGeom>
          <a:pattFill prst="pct25">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00" name="Line 6"/>
          <p:cNvSpPr>
            <a:spLocks noChangeShapeType="1"/>
          </p:cNvSpPr>
          <p:nvPr/>
        </p:nvSpPr>
        <p:spPr bwMode="auto">
          <a:xfrm>
            <a:off x="533400" y="1752600"/>
            <a:ext cx="815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3801" name="Freeform 7"/>
          <p:cNvSpPr>
            <a:spLocks/>
          </p:cNvSpPr>
          <p:nvPr/>
        </p:nvSpPr>
        <p:spPr bwMode="auto">
          <a:xfrm>
            <a:off x="533400" y="1752600"/>
            <a:ext cx="8153400" cy="609600"/>
          </a:xfrm>
          <a:custGeom>
            <a:avLst/>
            <a:gdLst>
              <a:gd name="T0" fmla="*/ 0 w 5136"/>
              <a:gd name="T1" fmla="*/ 0 h 384"/>
              <a:gd name="T2" fmla="*/ 5136 w 5136"/>
              <a:gd name="T3" fmla="*/ 0 h 384"/>
              <a:gd name="T4" fmla="*/ 5136 w 5136"/>
              <a:gd name="T5" fmla="*/ 240 h 384"/>
              <a:gd name="T6" fmla="*/ 0 w 5136"/>
              <a:gd name="T7" fmla="*/ 384 h 384"/>
              <a:gd name="T8" fmla="*/ 0 w 5136"/>
              <a:gd name="T9" fmla="*/ 0 h 384"/>
              <a:gd name="T10" fmla="*/ 0 60000 65536"/>
              <a:gd name="T11" fmla="*/ 0 60000 65536"/>
              <a:gd name="T12" fmla="*/ 0 60000 65536"/>
              <a:gd name="T13" fmla="*/ 0 60000 65536"/>
              <a:gd name="T14" fmla="*/ 0 60000 65536"/>
              <a:gd name="T15" fmla="*/ 0 w 5136"/>
              <a:gd name="T16" fmla="*/ 0 h 384"/>
              <a:gd name="T17" fmla="*/ 5136 w 5136"/>
              <a:gd name="T18" fmla="*/ 384 h 384"/>
            </a:gdLst>
            <a:ahLst/>
            <a:cxnLst>
              <a:cxn ang="T10">
                <a:pos x="T0" y="T1"/>
              </a:cxn>
              <a:cxn ang="T11">
                <a:pos x="T2" y="T3"/>
              </a:cxn>
              <a:cxn ang="T12">
                <a:pos x="T4" y="T5"/>
              </a:cxn>
              <a:cxn ang="T13">
                <a:pos x="T6" y="T7"/>
              </a:cxn>
              <a:cxn ang="T14">
                <a:pos x="T8" y="T9"/>
              </a:cxn>
            </a:cxnLst>
            <a:rect l="T15" t="T16" r="T17" b="T18"/>
            <a:pathLst>
              <a:path w="5136" h="384">
                <a:moveTo>
                  <a:pt x="0" y="0"/>
                </a:moveTo>
                <a:lnTo>
                  <a:pt x="5136" y="0"/>
                </a:lnTo>
                <a:lnTo>
                  <a:pt x="5136" y="240"/>
                </a:lnTo>
                <a:lnTo>
                  <a:pt x="0" y="384"/>
                </a:lnTo>
                <a:lnTo>
                  <a:pt x="0" y="0"/>
                </a:lnTo>
                <a:close/>
              </a:path>
            </a:pathLst>
          </a:custGeom>
          <a:solidFill>
            <a:schemeClr val="hlink"/>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02" name="Freeform 8" descr="30%"/>
          <p:cNvSpPr>
            <a:spLocks/>
          </p:cNvSpPr>
          <p:nvPr/>
        </p:nvSpPr>
        <p:spPr bwMode="auto">
          <a:xfrm>
            <a:off x="533400" y="2133600"/>
            <a:ext cx="8153400" cy="762000"/>
          </a:xfrm>
          <a:custGeom>
            <a:avLst/>
            <a:gdLst>
              <a:gd name="T0" fmla="*/ 0 w 5136"/>
              <a:gd name="T1" fmla="*/ 144 h 480"/>
              <a:gd name="T2" fmla="*/ 5136 w 5136"/>
              <a:gd name="T3" fmla="*/ 0 h 480"/>
              <a:gd name="T4" fmla="*/ 5136 w 5136"/>
              <a:gd name="T5" fmla="*/ 288 h 480"/>
              <a:gd name="T6" fmla="*/ 0 w 5136"/>
              <a:gd name="T7" fmla="*/ 480 h 480"/>
              <a:gd name="T8" fmla="*/ 0 w 5136"/>
              <a:gd name="T9" fmla="*/ 144 h 480"/>
              <a:gd name="T10" fmla="*/ 0 60000 65536"/>
              <a:gd name="T11" fmla="*/ 0 60000 65536"/>
              <a:gd name="T12" fmla="*/ 0 60000 65536"/>
              <a:gd name="T13" fmla="*/ 0 60000 65536"/>
              <a:gd name="T14" fmla="*/ 0 60000 65536"/>
              <a:gd name="T15" fmla="*/ 0 w 5136"/>
              <a:gd name="T16" fmla="*/ 0 h 480"/>
              <a:gd name="T17" fmla="*/ 5136 w 5136"/>
              <a:gd name="T18" fmla="*/ 480 h 480"/>
            </a:gdLst>
            <a:ahLst/>
            <a:cxnLst>
              <a:cxn ang="T10">
                <a:pos x="T0" y="T1"/>
              </a:cxn>
              <a:cxn ang="T11">
                <a:pos x="T2" y="T3"/>
              </a:cxn>
              <a:cxn ang="T12">
                <a:pos x="T4" y="T5"/>
              </a:cxn>
              <a:cxn ang="T13">
                <a:pos x="T6" y="T7"/>
              </a:cxn>
              <a:cxn ang="T14">
                <a:pos x="T8" y="T9"/>
              </a:cxn>
            </a:cxnLst>
            <a:rect l="T15" t="T16" r="T17" b="T18"/>
            <a:pathLst>
              <a:path w="5136" h="480">
                <a:moveTo>
                  <a:pt x="0" y="144"/>
                </a:moveTo>
                <a:lnTo>
                  <a:pt x="5136" y="0"/>
                </a:lnTo>
                <a:lnTo>
                  <a:pt x="5136" y="288"/>
                </a:lnTo>
                <a:lnTo>
                  <a:pt x="0" y="480"/>
                </a:lnTo>
                <a:lnTo>
                  <a:pt x="0" y="144"/>
                </a:lnTo>
                <a:close/>
              </a:path>
            </a:pathLst>
          </a:custGeom>
          <a:pattFill prst="pct3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03" name="Freeform 9" descr="70%"/>
          <p:cNvSpPr>
            <a:spLocks/>
          </p:cNvSpPr>
          <p:nvPr/>
        </p:nvSpPr>
        <p:spPr bwMode="auto">
          <a:xfrm>
            <a:off x="533400" y="3048000"/>
            <a:ext cx="8153400" cy="1295400"/>
          </a:xfrm>
          <a:custGeom>
            <a:avLst/>
            <a:gdLst>
              <a:gd name="T0" fmla="*/ 0 w 5136"/>
              <a:gd name="T1" fmla="*/ 528 h 816"/>
              <a:gd name="T2" fmla="*/ 1710 w 5136"/>
              <a:gd name="T3" fmla="*/ 624 h 816"/>
              <a:gd name="T4" fmla="*/ 1872 w 5136"/>
              <a:gd name="T5" fmla="*/ 192 h 816"/>
              <a:gd name="T6" fmla="*/ 3705 w 5136"/>
              <a:gd name="T7" fmla="*/ 339 h 816"/>
              <a:gd name="T8" fmla="*/ 3840 w 5136"/>
              <a:gd name="T9" fmla="*/ 0 h 816"/>
              <a:gd name="T10" fmla="*/ 5136 w 5136"/>
              <a:gd name="T11" fmla="*/ 96 h 816"/>
              <a:gd name="T12" fmla="*/ 5136 w 5136"/>
              <a:gd name="T13" fmla="*/ 288 h 816"/>
              <a:gd name="T14" fmla="*/ 3780 w 5136"/>
              <a:gd name="T15" fmla="*/ 147 h 816"/>
              <a:gd name="T16" fmla="*/ 3606 w 5136"/>
              <a:gd name="T17" fmla="*/ 579 h 816"/>
              <a:gd name="T18" fmla="*/ 1803 w 5136"/>
              <a:gd name="T19" fmla="*/ 387 h 816"/>
              <a:gd name="T20" fmla="*/ 1632 w 5136"/>
              <a:gd name="T21" fmla="*/ 816 h 816"/>
              <a:gd name="T22" fmla="*/ 0 w 5136"/>
              <a:gd name="T23" fmla="*/ 720 h 816"/>
              <a:gd name="T24" fmla="*/ 0 w 5136"/>
              <a:gd name="T25" fmla="*/ 528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36"/>
              <a:gd name="T40" fmla="*/ 0 h 816"/>
              <a:gd name="T41" fmla="*/ 5136 w 5136"/>
              <a:gd name="T42" fmla="*/ 816 h 8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36" h="816">
                <a:moveTo>
                  <a:pt x="0" y="528"/>
                </a:moveTo>
                <a:lnTo>
                  <a:pt x="1710" y="624"/>
                </a:lnTo>
                <a:lnTo>
                  <a:pt x="1872" y="192"/>
                </a:lnTo>
                <a:lnTo>
                  <a:pt x="3705" y="339"/>
                </a:lnTo>
                <a:lnTo>
                  <a:pt x="3840" y="0"/>
                </a:lnTo>
                <a:lnTo>
                  <a:pt x="5136" y="96"/>
                </a:lnTo>
                <a:lnTo>
                  <a:pt x="5136" y="288"/>
                </a:lnTo>
                <a:lnTo>
                  <a:pt x="3780" y="147"/>
                </a:lnTo>
                <a:lnTo>
                  <a:pt x="3606" y="579"/>
                </a:lnTo>
                <a:lnTo>
                  <a:pt x="1803" y="387"/>
                </a:lnTo>
                <a:lnTo>
                  <a:pt x="1632" y="816"/>
                </a:lnTo>
                <a:lnTo>
                  <a:pt x="0" y="720"/>
                </a:lnTo>
                <a:lnTo>
                  <a:pt x="0" y="528"/>
                </a:lnTo>
                <a:close/>
              </a:path>
            </a:pathLst>
          </a:custGeom>
          <a:pattFill prst="pct70">
            <a:fgClr>
              <a:srgbClr val="6633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04" name="Line 10"/>
          <p:cNvSpPr>
            <a:spLocks noChangeShapeType="1"/>
          </p:cNvSpPr>
          <p:nvPr/>
        </p:nvSpPr>
        <p:spPr bwMode="auto">
          <a:xfrm flipH="1">
            <a:off x="2667000" y="3348038"/>
            <a:ext cx="852488" cy="22145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3805" name="Line 11"/>
          <p:cNvSpPr>
            <a:spLocks noChangeShapeType="1"/>
          </p:cNvSpPr>
          <p:nvPr/>
        </p:nvSpPr>
        <p:spPr bwMode="auto">
          <a:xfrm flipH="1">
            <a:off x="5715000" y="3038475"/>
            <a:ext cx="919163" cy="23002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3814" name="Oval 35"/>
          <p:cNvSpPr>
            <a:spLocks noChangeArrowheads="1"/>
          </p:cNvSpPr>
          <p:nvPr/>
        </p:nvSpPr>
        <p:spPr bwMode="auto">
          <a:xfrm>
            <a:off x="4572000" y="335915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30" name="Rectangle 37"/>
          <p:cNvSpPr>
            <a:spLocks noChangeArrowheads="1"/>
          </p:cNvSpPr>
          <p:nvPr/>
        </p:nvSpPr>
        <p:spPr bwMode="auto">
          <a:xfrm>
            <a:off x="4495800" y="6169443"/>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32" name="Text Box 39"/>
          <p:cNvSpPr txBox="1">
            <a:spLocks noChangeArrowheads="1"/>
          </p:cNvSpPr>
          <p:nvPr/>
        </p:nvSpPr>
        <p:spPr bwMode="auto">
          <a:xfrm>
            <a:off x="3917157" y="6161087"/>
            <a:ext cx="533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dirty="0">
                <a:latin typeface="Arial Narrow" panose="020B0606020202030204" pitchFamily="34" charset="0"/>
              </a:rPr>
              <a:t>Fold</a:t>
            </a:r>
          </a:p>
        </p:txBody>
      </p:sp>
      <p:sp>
        <p:nvSpPr>
          <p:cNvPr id="33816" name="Freeform 40"/>
          <p:cNvSpPr>
            <a:spLocks/>
          </p:cNvSpPr>
          <p:nvPr/>
        </p:nvSpPr>
        <p:spPr bwMode="auto">
          <a:xfrm>
            <a:off x="4426292" y="1781033"/>
            <a:ext cx="449262" cy="1634865"/>
          </a:xfrm>
          <a:custGeom>
            <a:avLst/>
            <a:gdLst>
              <a:gd name="T0" fmla="*/ 283 w 283"/>
              <a:gd name="T1" fmla="*/ 22 h 886"/>
              <a:gd name="T2" fmla="*/ 110 w 283"/>
              <a:gd name="T3" fmla="*/ 886 h 886"/>
              <a:gd name="T4" fmla="*/ 0 w 283"/>
              <a:gd name="T5" fmla="*/ 0 h 886"/>
              <a:gd name="T6" fmla="*/ 0 60000 65536"/>
              <a:gd name="T7" fmla="*/ 0 60000 65536"/>
              <a:gd name="T8" fmla="*/ 0 60000 65536"/>
              <a:gd name="T9" fmla="*/ 0 w 283"/>
              <a:gd name="T10" fmla="*/ 0 h 886"/>
              <a:gd name="T11" fmla="*/ 283 w 283"/>
              <a:gd name="T12" fmla="*/ 886 h 886"/>
            </a:gdLst>
            <a:ahLst/>
            <a:cxnLst>
              <a:cxn ang="T6">
                <a:pos x="T0" y="T1"/>
              </a:cxn>
              <a:cxn ang="T7">
                <a:pos x="T2" y="T3"/>
              </a:cxn>
              <a:cxn ang="T8">
                <a:pos x="T4" y="T5"/>
              </a:cxn>
            </a:cxnLst>
            <a:rect l="T9" t="T10" r="T11" b="T12"/>
            <a:pathLst>
              <a:path w="283" h="886">
                <a:moveTo>
                  <a:pt x="283" y="22"/>
                </a:moveTo>
                <a:lnTo>
                  <a:pt x="110" y="886"/>
                </a:lnTo>
                <a:lnTo>
                  <a:pt x="0" y="0"/>
                </a:lnTo>
              </a:path>
            </a:pathLst>
          </a:custGeom>
          <a:noFill/>
          <a:ln w="25400">
            <a:solidFill>
              <a:srgbClr val="00B05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17" name="Freeform 41"/>
          <p:cNvSpPr>
            <a:spLocks/>
          </p:cNvSpPr>
          <p:nvPr/>
        </p:nvSpPr>
        <p:spPr bwMode="auto">
          <a:xfrm>
            <a:off x="4177054" y="1781033"/>
            <a:ext cx="828675" cy="1647565"/>
          </a:xfrm>
          <a:custGeom>
            <a:avLst/>
            <a:gdLst>
              <a:gd name="T0" fmla="*/ 522 w 522"/>
              <a:gd name="T1" fmla="*/ 24 h 884"/>
              <a:gd name="T2" fmla="*/ 268 w 522"/>
              <a:gd name="T3" fmla="*/ 884 h 884"/>
              <a:gd name="T4" fmla="*/ 0 w 522"/>
              <a:gd name="T5" fmla="*/ 0 h 884"/>
              <a:gd name="T6" fmla="*/ 0 60000 65536"/>
              <a:gd name="T7" fmla="*/ 0 60000 65536"/>
              <a:gd name="T8" fmla="*/ 0 60000 65536"/>
              <a:gd name="T9" fmla="*/ 0 w 522"/>
              <a:gd name="T10" fmla="*/ 0 h 884"/>
              <a:gd name="T11" fmla="*/ 522 w 522"/>
              <a:gd name="T12" fmla="*/ 884 h 884"/>
            </a:gdLst>
            <a:ahLst/>
            <a:cxnLst>
              <a:cxn ang="T6">
                <a:pos x="T0" y="T1"/>
              </a:cxn>
              <a:cxn ang="T7">
                <a:pos x="T2" y="T3"/>
              </a:cxn>
              <a:cxn ang="T8">
                <a:pos x="T4" y="T5"/>
              </a:cxn>
            </a:cxnLst>
            <a:rect l="T9" t="T10" r="T11" b="T12"/>
            <a:pathLst>
              <a:path w="522" h="884">
                <a:moveTo>
                  <a:pt x="522" y="24"/>
                </a:moveTo>
                <a:lnTo>
                  <a:pt x="268" y="884"/>
                </a:lnTo>
                <a:lnTo>
                  <a:pt x="0" y="0"/>
                </a:lnTo>
              </a:path>
            </a:pathLst>
          </a:custGeom>
          <a:noFill/>
          <a:ln w="25400">
            <a:solidFill>
              <a:srgbClr val="00B05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18" name="Freeform 42"/>
          <p:cNvSpPr>
            <a:spLocks/>
          </p:cNvSpPr>
          <p:nvPr/>
        </p:nvSpPr>
        <p:spPr bwMode="auto">
          <a:xfrm>
            <a:off x="3961154" y="1767385"/>
            <a:ext cx="1233488" cy="1661213"/>
          </a:xfrm>
          <a:custGeom>
            <a:avLst/>
            <a:gdLst>
              <a:gd name="T0" fmla="*/ 777 w 777"/>
              <a:gd name="T1" fmla="*/ 25 h 864"/>
              <a:gd name="T2" fmla="*/ 418 w 777"/>
              <a:gd name="T3" fmla="*/ 864 h 864"/>
              <a:gd name="T4" fmla="*/ 0 w 777"/>
              <a:gd name="T5" fmla="*/ 0 h 864"/>
              <a:gd name="T6" fmla="*/ 0 60000 65536"/>
              <a:gd name="T7" fmla="*/ 0 60000 65536"/>
              <a:gd name="T8" fmla="*/ 0 60000 65536"/>
              <a:gd name="T9" fmla="*/ 0 w 777"/>
              <a:gd name="T10" fmla="*/ 0 h 864"/>
              <a:gd name="T11" fmla="*/ 777 w 777"/>
              <a:gd name="T12" fmla="*/ 864 h 864"/>
            </a:gdLst>
            <a:ahLst/>
            <a:cxnLst>
              <a:cxn ang="T6">
                <a:pos x="T0" y="T1"/>
              </a:cxn>
              <a:cxn ang="T7">
                <a:pos x="T2" y="T3"/>
              </a:cxn>
              <a:cxn ang="T8">
                <a:pos x="T4" y="T5"/>
              </a:cxn>
            </a:cxnLst>
            <a:rect l="T9" t="T10" r="T11" b="T12"/>
            <a:pathLst>
              <a:path w="777" h="864">
                <a:moveTo>
                  <a:pt x="777" y="25"/>
                </a:moveTo>
                <a:lnTo>
                  <a:pt x="418" y="864"/>
                </a:lnTo>
                <a:lnTo>
                  <a:pt x="0" y="0"/>
                </a:lnTo>
              </a:path>
            </a:pathLst>
          </a:custGeom>
          <a:noFill/>
          <a:ln w="25400">
            <a:solidFill>
              <a:srgbClr val="00B05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19" name="Freeform 43"/>
          <p:cNvSpPr>
            <a:spLocks/>
          </p:cNvSpPr>
          <p:nvPr/>
        </p:nvSpPr>
        <p:spPr bwMode="auto">
          <a:xfrm>
            <a:off x="3703979" y="1767385"/>
            <a:ext cx="1628775" cy="1673913"/>
          </a:xfrm>
          <a:custGeom>
            <a:avLst/>
            <a:gdLst>
              <a:gd name="T0" fmla="*/ 1026 w 1026"/>
              <a:gd name="T1" fmla="*/ 32 h 868"/>
              <a:gd name="T2" fmla="*/ 574 w 1026"/>
              <a:gd name="T3" fmla="*/ 868 h 868"/>
              <a:gd name="T4" fmla="*/ 0 w 1026"/>
              <a:gd name="T5" fmla="*/ 0 h 868"/>
              <a:gd name="T6" fmla="*/ 0 60000 65536"/>
              <a:gd name="T7" fmla="*/ 0 60000 65536"/>
              <a:gd name="T8" fmla="*/ 0 60000 65536"/>
              <a:gd name="T9" fmla="*/ 0 w 1026"/>
              <a:gd name="T10" fmla="*/ 0 h 868"/>
              <a:gd name="T11" fmla="*/ 1026 w 1026"/>
              <a:gd name="T12" fmla="*/ 868 h 868"/>
            </a:gdLst>
            <a:ahLst/>
            <a:cxnLst>
              <a:cxn ang="T6">
                <a:pos x="T0" y="T1"/>
              </a:cxn>
              <a:cxn ang="T7">
                <a:pos x="T2" y="T3"/>
              </a:cxn>
              <a:cxn ang="T8">
                <a:pos x="T4" y="T5"/>
              </a:cxn>
            </a:cxnLst>
            <a:rect l="T9" t="T10" r="T11" b="T12"/>
            <a:pathLst>
              <a:path w="1026" h="868">
                <a:moveTo>
                  <a:pt x="1026" y="32"/>
                </a:moveTo>
                <a:lnTo>
                  <a:pt x="574" y="868"/>
                </a:lnTo>
                <a:lnTo>
                  <a:pt x="0" y="0"/>
                </a:lnTo>
              </a:path>
            </a:pathLst>
          </a:custGeom>
          <a:noFill/>
          <a:ln w="25400">
            <a:solidFill>
              <a:srgbClr val="00B05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20" name="Freeform 44"/>
          <p:cNvSpPr>
            <a:spLocks/>
          </p:cNvSpPr>
          <p:nvPr/>
        </p:nvSpPr>
        <p:spPr bwMode="auto">
          <a:xfrm>
            <a:off x="3496017" y="1781033"/>
            <a:ext cx="2024062" cy="1642804"/>
          </a:xfrm>
          <a:custGeom>
            <a:avLst/>
            <a:gdLst>
              <a:gd name="T0" fmla="*/ 1275 w 1275"/>
              <a:gd name="T1" fmla="*/ 42 h 852"/>
              <a:gd name="T2" fmla="*/ 694 w 1275"/>
              <a:gd name="T3" fmla="*/ 852 h 852"/>
              <a:gd name="T4" fmla="*/ 0 w 1275"/>
              <a:gd name="T5" fmla="*/ 0 h 852"/>
              <a:gd name="T6" fmla="*/ 0 60000 65536"/>
              <a:gd name="T7" fmla="*/ 0 60000 65536"/>
              <a:gd name="T8" fmla="*/ 0 60000 65536"/>
              <a:gd name="T9" fmla="*/ 0 w 1275"/>
              <a:gd name="T10" fmla="*/ 0 h 852"/>
              <a:gd name="T11" fmla="*/ 1275 w 1275"/>
              <a:gd name="T12" fmla="*/ 852 h 852"/>
            </a:gdLst>
            <a:ahLst/>
            <a:cxnLst>
              <a:cxn ang="T6">
                <a:pos x="T0" y="T1"/>
              </a:cxn>
              <a:cxn ang="T7">
                <a:pos x="T2" y="T3"/>
              </a:cxn>
              <a:cxn ang="T8">
                <a:pos x="T4" y="T5"/>
              </a:cxn>
            </a:cxnLst>
            <a:rect l="T9" t="T10" r="T11" b="T12"/>
            <a:pathLst>
              <a:path w="1275" h="852">
                <a:moveTo>
                  <a:pt x="1275" y="42"/>
                </a:moveTo>
                <a:lnTo>
                  <a:pt x="694" y="852"/>
                </a:lnTo>
                <a:lnTo>
                  <a:pt x="0" y="0"/>
                </a:lnTo>
              </a:path>
            </a:pathLst>
          </a:custGeom>
          <a:noFill/>
          <a:ln w="25400">
            <a:solidFill>
              <a:srgbClr val="00B05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22" name="Text Box 46"/>
          <p:cNvSpPr txBox="1">
            <a:spLocks noChangeArrowheads="1"/>
          </p:cNvSpPr>
          <p:nvPr/>
        </p:nvSpPr>
        <p:spPr bwMode="auto">
          <a:xfrm>
            <a:off x="6302375" y="4572000"/>
            <a:ext cx="2384425" cy="13716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dirty="0">
                <a:solidFill>
                  <a:schemeClr val="bg1"/>
                </a:solidFill>
                <a:latin typeface="Comic Sans MS" panose="030F0702030302020204" pitchFamily="66" charset="0"/>
              </a:rPr>
              <a:t>Common-Depth-Point Gather</a:t>
            </a:r>
          </a:p>
          <a:p>
            <a:pPr algn="ctr">
              <a:spcBef>
                <a:spcPct val="50000"/>
              </a:spcBef>
            </a:pPr>
            <a:r>
              <a:rPr lang="en-US" altLang="en-US" sz="1200" b="1" dirty="0">
                <a:solidFill>
                  <a:schemeClr val="bg1"/>
                </a:solidFill>
                <a:latin typeface="Comic Sans MS" panose="030F0702030302020204" pitchFamily="66" charset="0"/>
              </a:rPr>
              <a:t>The collection of traces having reflected from the same subsurface illumination point</a:t>
            </a:r>
          </a:p>
          <a:p>
            <a:pPr algn="ctr">
              <a:spcBef>
                <a:spcPct val="50000"/>
              </a:spcBef>
            </a:pPr>
            <a:r>
              <a:rPr lang="en-US" altLang="en-US" sz="1200" b="1" dirty="0">
                <a:solidFill>
                  <a:schemeClr val="bg1"/>
                </a:solidFill>
                <a:latin typeface="Comic Sans MS" panose="030F0702030302020204" pitchFamily="66" charset="0"/>
              </a:rPr>
              <a:t>5-FOLD GATHER</a:t>
            </a:r>
          </a:p>
        </p:txBody>
      </p:sp>
      <p:sp>
        <p:nvSpPr>
          <p:cNvPr id="33823" name="Text Box 47"/>
          <p:cNvSpPr txBox="1">
            <a:spLocks noChangeArrowheads="1"/>
          </p:cNvSpPr>
          <p:nvPr/>
        </p:nvSpPr>
        <p:spPr bwMode="auto">
          <a:xfrm>
            <a:off x="4270590" y="1327786"/>
            <a:ext cx="20351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dirty="0">
                <a:solidFill>
                  <a:schemeClr val="accent2"/>
                </a:solidFill>
                <a:latin typeface="Comic Sans MS" panose="030F0702030302020204" pitchFamily="66" charset="0"/>
              </a:rPr>
              <a:t>Near Offset</a:t>
            </a:r>
          </a:p>
        </p:txBody>
      </p:sp>
      <p:sp>
        <p:nvSpPr>
          <p:cNvPr id="33824" name="Text Box 48"/>
          <p:cNvSpPr txBox="1">
            <a:spLocks noChangeArrowheads="1"/>
          </p:cNvSpPr>
          <p:nvPr/>
        </p:nvSpPr>
        <p:spPr bwMode="auto">
          <a:xfrm>
            <a:off x="1779997" y="1380112"/>
            <a:ext cx="2035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dirty="0">
                <a:solidFill>
                  <a:srgbClr val="C00000"/>
                </a:solidFill>
                <a:latin typeface="Comic Sans MS" panose="030F0702030302020204" pitchFamily="66" charset="0"/>
              </a:rPr>
              <a:t>Far Offset</a:t>
            </a:r>
          </a:p>
        </p:txBody>
      </p:sp>
      <p:sp>
        <p:nvSpPr>
          <p:cNvPr id="33825" name="Line 49"/>
          <p:cNvSpPr>
            <a:spLocks noChangeShapeType="1"/>
          </p:cNvSpPr>
          <p:nvPr/>
        </p:nvSpPr>
        <p:spPr bwMode="auto">
          <a:xfrm flipH="1">
            <a:off x="4456951" y="1517461"/>
            <a:ext cx="311150" cy="271462"/>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3826" name="Line 50"/>
          <p:cNvSpPr>
            <a:spLocks noChangeShapeType="1"/>
          </p:cNvSpPr>
          <p:nvPr/>
        </p:nvSpPr>
        <p:spPr bwMode="auto">
          <a:xfrm>
            <a:off x="3221141" y="1577051"/>
            <a:ext cx="228600" cy="152400"/>
          </a:xfrm>
          <a:prstGeom prst="line">
            <a:avLst/>
          </a:prstGeom>
          <a:noFill/>
          <a:ln w="5715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3827" name="Line 51"/>
          <p:cNvSpPr>
            <a:spLocks noChangeShapeType="1"/>
          </p:cNvSpPr>
          <p:nvPr/>
        </p:nvSpPr>
        <p:spPr bwMode="auto">
          <a:xfrm>
            <a:off x="6400800" y="4843463"/>
            <a:ext cx="2209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3828" name="Freeform 52"/>
          <p:cNvSpPr>
            <a:spLocks/>
          </p:cNvSpPr>
          <p:nvPr/>
        </p:nvSpPr>
        <p:spPr bwMode="auto">
          <a:xfrm>
            <a:off x="3398838" y="3360738"/>
            <a:ext cx="2552700" cy="312737"/>
          </a:xfrm>
          <a:custGeom>
            <a:avLst/>
            <a:gdLst>
              <a:gd name="T0" fmla="*/ 1608 w 1608"/>
              <a:gd name="T1" fmla="*/ 125 h 197"/>
              <a:gd name="T2" fmla="*/ 5 w 1608"/>
              <a:gd name="T3" fmla="*/ 192 h 197"/>
              <a:gd name="T4" fmla="*/ 72 w 1608"/>
              <a:gd name="T5" fmla="*/ 0 h 197"/>
              <a:gd name="T6" fmla="*/ 1608 w 1608"/>
              <a:gd name="T7" fmla="*/ 125 h 197"/>
              <a:gd name="T8" fmla="*/ 0 60000 65536"/>
              <a:gd name="T9" fmla="*/ 0 60000 65536"/>
              <a:gd name="T10" fmla="*/ 0 60000 65536"/>
              <a:gd name="T11" fmla="*/ 0 60000 65536"/>
              <a:gd name="T12" fmla="*/ 0 w 1608"/>
              <a:gd name="T13" fmla="*/ 0 h 197"/>
              <a:gd name="T14" fmla="*/ 1608 w 1608"/>
              <a:gd name="T15" fmla="*/ 197 h 197"/>
            </a:gdLst>
            <a:ahLst/>
            <a:cxnLst>
              <a:cxn ang="T8">
                <a:pos x="T0" y="T1"/>
              </a:cxn>
              <a:cxn ang="T9">
                <a:pos x="T2" y="T3"/>
              </a:cxn>
              <a:cxn ang="T10">
                <a:pos x="T4" y="T5"/>
              </a:cxn>
              <a:cxn ang="T11">
                <a:pos x="T6" y="T7"/>
              </a:cxn>
            </a:cxnLst>
            <a:rect l="T12" t="T13" r="T14" b="T15"/>
            <a:pathLst>
              <a:path w="1608" h="197">
                <a:moveTo>
                  <a:pt x="1608" y="125"/>
                </a:moveTo>
                <a:cubicBezTo>
                  <a:pt x="0" y="187"/>
                  <a:pt x="1605" y="127"/>
                  <a:pt x="5" y="192"/>
                </a:cubicBezTo>
                <a:cubicBezTo>
                  <a:pt x="69" y="0"/>
                  <a:pt x="5" y="197"/>
                  <a:pt x="72" y="0"/>
                </a:cubicBezTo>
                <a:cubicBezTo>
                  <a:pt x="326" y="17"/>
                  <a:pt x="1356" y="101"/>
                  <a:pt x="1608" y="125"/>
                </a:cubicBezTo>
                <a:close/>
              </a:path>
            </a:pathLst>
          </a:custGeom>
          <a:solidFill>
            <a:srgbClr val="FF3300">
              <a:alpha val="50195"/>
            </a:srgbClr>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3829" name="Rectangle 53"/>
          <p:cNvSpPr>
            <a:spLocks noGrp="1" noChangeArrowheads="1"/>
          </p:cNvSpPr>
          <p:nvPr>
            <p:ph type="title"/>
          </p:nvPr>
        </p:nvSpPr>
        <p:spPr/>
        <p:txBody>
          <a:bodyPr/>
          <a:lstStyle/>
          <a:p>
            <a:r>
              <a:rPr lang="en-US" altLang="en-US" dirty="0" smtClean="0"/>
              <a:t>Marine Acquisition</a:t>
            </a:r>
          </a:p>
        </p:txBody>
      </p:sp>
      <p:sp>
        <p:nvSpPr>
          <p:cNvPr id="33831" name="Text Box 38"/>
          <p:cNvSpPr txBox="1">
            <a:spLocks noChangeArrowheads="1"/>
          </p:cNvSpPr>
          <p:nvPr/>
        </p:nvSpPr>
        <p:spPr bwMode="auto">
          <a:xfrm>
            <a:off x="4495800" y="6137693"/>
            <a:ext cx="457200" cy="336550"/>
          </a:xfrm>
          <a:prstGeom prst="rect">
            <a:avLst/>
          </a:prstGeom>
          <a:solidFill>
            <a:srgbClr val="FFFFCC"/>
          </a:solidFill>
          <a:ln>
            <a:solidFill>
              <a:schemeClr val="tx1"/>
            </a:solidFill>
          </a:ln>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5</a:t>
            </a:r>
          </a:p>
        </p:txBody>
      </p:sp>
      <p:sp>
        <p:nvSpPr>
          <p:cNvPr id="33821" name="Text Box 45"/>
          <p:cNvSpPr txBox="1">
            <a:spLocks noChangeArrowheads="1"/>
          </p:cNvSpPr>
          <p:nvPr/>
        </p:nvSpPr>
        <p:spPr bwMode="auto">
          <a:xfrm>
            <a:off x="3601871" y="3393742"/>
            <a:ext cx="20351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dirty="0">
                <a:latin typeface="Comic Sans MS" panose="030F0702030302020204" pitchFamily="66" charset="0"/>
              </a:rPr>
              <a:t>Common Depth Point</a:t>
            </a:r>
          </a:p>
        </p:txBody>
      </p:sp>
    </p:spTree>
    <p:extLst>
      <p:ext uri="{BB962C8B-B14F-4D97-AF65-F5344CB8AC3E}">
        <p14:creationId xmlns:p14="http://schemas.microsoft.com/office/powerpoint/2010/main" val="47974748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extLst>
              <p:ext uri="{D42A27DB-BD31-4B8C-83A1-F6EECF244321}">
                <p14:modId xmlns:p14="http://schemas.microsoft.com/office/powerpoint/2010/main" val="3246993346"/>
              </p:ext>
            </p:extLst>
          </p:nvPr>
        </p:nvGraphicFramePr>
        <p:xfrm>
          <a:off x="2156553" y="923579"/>
          <a:ext cx="3922713" cy="5486400"/>
        </p:xfrm>
        <a:graphic>
          <a:graphicData uri="http://schemas.openxmlformats.org/presentationml/2006/ole">
            <mc:AlternateContent xmlns:mc="http://schemas.openxmlformats.org/markup-compatibility/2006">
              <mc:Choice xmlns:v="urn:schemas-microsoft-com:vml" Requires="v">
                <p:oleObj spid="_x0000_s1095" name="Photo Editor Photo" r:id="rId4" imgW="7114286" imgH="9952381" progId="">
                  <p:embed/>
                </p:oleObj>
              </mc:Choice>
              <mc:Fallback>
                <p:oleObj name="Photo Editor Photo" r:id="rId4" imgW="7114286" imgH="9952381" progId="">
                  <p:embed/>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6553" y="923579"/>
                        <a:ext cx="392271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bg1"/>
                            </a:solidFill>
                            <a:miter lim="800000"/>
                            <a:headEnd/>
                            <a:tailEnd/>
                          </a14:hiddenLine>
                        </a:ext>
                      </a:extLst>
                    </p:spPr>
                  </p:pic>
                </p:oleObj>
              </mc:Fallback>
            </mc:AlternateContent>
          </a:graphicData>
        </a:graphic>
      </p:graphicFrame>
      <p:sp>
        <p:nvSpPr>
          <p:cNvPr id="2053" name="Text Box 3"/>
          <p:cNvSpPr txBox="1">
            <a:spLocks noChangeArrowheads="1"/>
          </p:cNvSpPr>
          <p:nvPr/>
        </p:nvSpPr>
        <p:spPr bwMode="auto">
          <a:xfrm>
            <a:off x="6499953" y="3514379"/>
            <a:ext cx="152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2000" dirty="0">
                <a:latin typeface="Arial" panose="020B0604020202020204" pitchFamily="34" charset="0"/>
                <a:cs typeface="Arial" panose="020B0604020202020204" pitchFamily="34" charset="0"/>
              </a:rPr>
              <a:t>Refractions</a:t>
            </a:r>
            <a:endParaRPr lang="en-US" altLang="en-US" dirty="0">
              <a:latin typeface="Arial" panose="020B0604020202020204" pitchFamily="34" charset="0"/>
              <a:cs typeface="Arial" panose="020B0604020202020204" pitchFamily="34" charset="0"/>
            </a:endParaRPr>
          </a:p>
        </p:txBody>
      </p:sp>
      <p:sp>
        <p:nvSpPr>
          <p:cNvPr id="2054" name="Freeform 4"/>
          <p:cNvSpPr>
            <a:spLocks/>
          </p:cNvSpPr>
          <p:nvPr/>
        </p:nvSpPr>
        <p:spPr bwMode="auto">
          <a:xfrm>
            <a:off x="5585553" y="3819179"/>
            <a:ext cx="1066800" cy="431800"/>
          </a:xfrm>
          <a:custGeom>
            <a:avLst/>
            <a:gdLst>
              <a:gd name="T0" fmla="*/ 672 w 672"/>
              <a:gd name="T1" fmla="*/ 48 h 272"/>
              <a:gd name="T2" fmla="*/ 576 w 672"/>
              <a:gd name="T3" fmla="*/ 192 h 272"/>
              <a:gd name="T4" fmla="*/ 384 w 672"/>
              <a:gd name="T5" fmla="*/ 240 h 272"/>
              <a:gd name="T6" fmla="*/ 0 w 672"/>
              <a:gd name="T7" fmla="*/ 0 h 272"/>
              <a:gd name="T8" fmla="*/ 0 60000 65536"/>
              <a:gd name="T9" fmla="*/ 0 60000 65536"/>
              <a:gd name="T10" fmla="*/ 0 60000 65536"/>
              <a:gd name="T11" fmla="*/ 0 60000 65536"/>
              <a:gd name="T12" fmla="*/ 0 w 672"/>
              <a:gd name="T13" fmla="*/ 0 h 272"/>
              <a:gd name="T14" fmla="*/ 672 w 672"/>
              <a:gd name="T15" fmla="*/ 272 h 272"/>
            </a:gdLst>
            <a:ahLst/>
            <a:cxnLst>
              <a:cxn ang="T8">
                <a:pos x="T0" y="T1"/>
              </a:cxn>
              <a:cxn ang="T9">
                <a:pos x="T2" y="T3"/>
              </a:cxn>
              <a:cxn ang="T10">
                <a:pos x="T4" y="T5"/>
              </a:cxn>
              <a:cxn ang="T11">
                <a:pos x="T6" y="T7"/>
              </a:cxn>
            </a:cxnLst>
            <a:rect l="T12" t="T13" r="T14" b="T15"/>
            <a:pathLst>
              <a:path w="672" h="272">
                <a:moveTo>
                  <a:pt x="672" y="48"/>
                </a:moveTo>
                <a:cubicBezTo>
                  <a:pt x="648" y="104"/>
                  <a:pt x="624" y="160"/>
                  <a:pt x="576" y="192"/>
                </a:cubicBezTo>
                <a:cubicBezTo>
                  <a:pt x="528" y="224"/>
                  <a:pt x="480" y="272"/>
                  <a:pt x="384" y="240"/>
                </a:cubicBezTo>
                <a:cubicBezTo>
                  <a:pt x="288" y="208"/>
                  <a:pt x="64" y="40"/>
                  <a:pt x="0" y="0"/>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55" name="Text Box 5"/>
          <p:cNvSpPr txBox="1">
            <a:spLocks noChangeArrowheads="1"/>
          </p:cNvSpPr>
          <p:nvPr/>
        </p:nvSpPr>
        <p:spPr bwMode="auto">
          <a:xfrm>
            <a:off x="657953" y="3438179"/>
            <a:ext cx="1257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2000" dirty="0">
                <a:latin typeface="Arial" panose="020B0604020202020204" pitchFamily="34" charset="0"/>
                <a:cs typeface="Arial" panose="020B0604020202020204" pitchFamily="34" charset="0"/>
              </a:rPr>
              <a:t>Reflections</a:t>
            </a:r>
            <a:endParaRPr lang="en-US" altLang="en-US" dirty="0">
              <a:latin typeface="Arial" panose="020B0604020202020204" pitchFamily="34" charset="0"/>
              <a:cs typeface="Arial" panose="020B0604020202020204" pitchFamily="34" charset="0"/>
            </a:endParaRPr>
          </a:p>
        </p:txBody>
      </p:sp>
      <p:sp>
        <p:nvSpPr>
          <p:cNvPr id="2056" name="Freeform 6"/>
          <p:cNvSpPr>
            <a:spLocks/>
          </p:cNvSpPr>
          <p:nvPr/>
        </p:nvSpPr>
        <p:spPr bwMode="auto">
          <a:xfrm>
            <a:off x="1927953" y="3590579"/>
            <a:ext cx="1905000" cy="76200"/>
          </a:xfrm>
          <a:custGeom>
            <a:avLst/>
            <a:gdLst>
              <a:gd name="T0" fmla="*/ 0 w 1200"/>
              <a:gd name="T1" fmla="*/ 0 h 48"/>
              <a:gd name="T2" fmla="*/ 336 w 1200"/>
              <a:gd name="T3" fmla="*/ 48 h 48"/>
              <a:gd name="T4" fmla="*/ 1200 w 1200"/>
              <a:gd name="T5" fmla="*/ 0 h 48"/>
              <a:gd name="T6" fmla="*/ 0 60000 65536"/>
              <a:gd name="T7" fmla="*/ 0 60000 65536"/>
              <a:gd name="T8" fmla="*/ 0 60000 65536"/>
              <a:gd name="T9" fmla="*/ 0 w 1200"/>
              <a:gd name="T10" fmla="*/ 0 h 48"/>
              <a:gd name="T11" fmla="*/ 1200 w 1200"/>
              <a:gd name="T12" fmla="*/ 48 h 48"/>
            </a:gdLst>
            <a:ahLst/>
            <a:cxnLst>
              <a:cxn ang="T6">
                <a:pos x="T0" y="T1"/>
              </a:cxn>
              <a:cxn ang="T7">
                <a:pos x="T2" y="T3"/>
              </a:cxn>
              <a:cxn ang="T8">
                <a:pos x="T4" y="T5"/>
              </a:cxn>
            </a:cxnLst>
            <a:rect l="T9" t="T10" r="T11" b="T12"/>
            <a:pathLst>
              <a:path w="1200" h="48">
                <a:moveTo>
                  <a:pt x="0" y="0"/>
                </a:moveTo>
                <a:cubicBezTo>
                  <a:pt x="68" y="24"/>
                  <a:pt x="136" y="48"/>
                  <a:pt x="336" y="48"/>
                </a:cubicBezTo>
                <a:cubicBezTo>
                  <a:pt x="536" y="48"/>
                  <a:pt x="1056" y="8"/>
                  <a:pt x="1200" y="0"/>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57" name="Text Box 7"/>
          <p:cNvSpPr txBox="1">
            <a:spLocks noChangeArrowheads="1"/>
          </p:cNvSpPr>
          <p:nvPr/>
        </p:nvSpPr>
        <p:spPr bwMode="auto">
          <a:xfrm>
            <a:off x="6499953" y="1456979"/>
            <a:ext cx="18081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rgbClr val="FFCC00"/>
              </a:buClr>
              <a:buFont typeface="Wingdings 3" panose="05040102010807070707" pitchFamily="18" charset="2"/>
              <a:buNone/>
            </a:pPr>
            <a:r>
              <a:rPr lang="en-US" altLang="en-US" sz="2000" dirty="0">
                <a:latin typeface="Arial" panose="020B0604020202020204" pitchFamily="34" charset="0"/>
                <a:cs typeface="Arial" panose="020B0604020202020204" pitchFamily="34" charset="0"/>
              </a:rPr>
              <a:t>Noise from Depth Controller</a:t>
            </a:r>
            <a:endParaRPr lang="en-US" altLang="en-US" dirty="0">
              <a:latin typeface="Arial" panose="020B0604020202020204" pitchFamily="34" charset="0"/>
              <a:cs typeface="Arial" panose="020B0604020202020204" pitchFamily="34" charset="0"/>
            </a:endParaRPr>
          </a:p>
        </p:txBody>
      </p:sp>
      <p:sp>
        <p:nvSpPr>
          <p:cNvPr id="2058" name="Freeform 8"/>
          <p:cNvSpPr>
            <a:spLocks/>
          </p:cNvSpPr>
          <p:nvPr/>
        </p:nvSpPr>
        <p:spPr bwMode="auto">
          <a:xfrm>
            <a:off x="5128353" y="1863379"/>
            <a:ext cx="1295400" cy="355600"/>
          </a:xfrm>
          <a:custGeom>
            <a:avLst/>
            <a:gdLst>
              <a:gd name="T0" fmla="*/ 816 w 816"/>
              <a:gd name="T1" fmla="*/ 128 h 224"/>
              <a:gd name="T2" fmla="*/ 576 w 816"/>
              <a:gd name="T3" fmla="*/ 32 h 224"/>
              <a:gd name="T4" fmla="*/ 288 w 816"/>
              <a:gd name="T5" fmla="*/ 32 h 224"/>
              <a:gd name="T6" fmla="*/ 0 w 816"/>
              <a:gd name="T7" fmla="*/ 224 h 224"/>
              <a:gd name="T8" fmla="*/ 0 60000 65536"/>
              <a:gd name="T9" fmla="*/ 0 60000 65536"/>
              <a:gd name="T10" fmla="*/ 0 60000 65536"/>
              <a:gd name="T11" fmla="*/ 0 60000 65536"/>
              <a:gd name="T12" fmla="*/ 0 w 816"/>
              <a:gd name="T13" fmla="*/ 0 h 224"/>
              <a:gd name="T14" fmla="*/ 816 w 816"/>
              <a:gd name="T15" fmla="*/ 224 h 224"/>
            </a:gdLst>
            <a:ahLst/>
            <a:cxnLst>
              <a:cxn ang="T8">
                <a:pos x="T0" y="T1"/>
              </a:cxn>
              <a:cxn ang="T9">
                <a:pos x="T2" y="T3"/>
              </a:cxn>
              <a:cxn ang="T10">
                <a:pos x="T4" y="T5"/>
              </a:cxn>
              <a:cxn ang="T11">
                <a:pos x="T6" y="T7"/>
              </a:cxn>
            </a:cxnLst>
            <a:rect l="T12" t="T13" r="T14" b="T15"/>
            <a:pathLst>
              <a:path w="816" h="224">
                <a:moveTo>
                  <a:pt x="816" y="128"/>
                </a:moveTo>
                <a:cubicBezTo>
                  <a:pt x="740" y="88"/>
                  <a:pt x="664" y="48"/>
                  <a:pt x="576" y="32"/>
                </a:cubicBezTo>
                <a:cubicBezTo>
                  <a:pt x="488" y="16"/>
                  <a:pt x="384" y="0"/>
                  <a:pt x="288" y="32"/>
                </a:cubicBezTo>
                <a:cubicBezTo>
                  <a:pt x="192" y="64"/>
                  <a:pt x="96" y="144"/>
                  <a:pt x="0" y="224"/>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59" name="Rectangle 9"/>
          <p:cNvSpPr>
            <a:spLocks noGrp="1" noChangeArrowheads="1"/>
          </p:cNvSpPr>
          <p:nvPr>
            <p:ph type="title"/>
          </p:nvPr>
        </p:nvSpPr>
        <p:spPr/>
        <p:txBody>
          <a:bodyPr/>
          <a:lstStyle/>
          <a:p>
            <a:r>
              <a:rPr lang="en-US" altLang="en-US" dirty="0" smtClean="0"/>
              <a:t>2D Marine Streamer Shot Record</a:t>
            </a:r>
          </a:p>
        </p:txBody>
      </p:sp>
    </p:spTree>
    <p:extLst>
      <p:ext uri="{BB962C8B-B14F-4D97-AF65-F5344CB8AC3E}">
        <p14:creationId xmlns:p14="http://schemas.microsoft.com/office/powerpoint/2010/main" val="353748108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3" descr="Geco"/>
          <p:cNvPicPr>
            <a:picLocks noChangeAspect="1" noChangeArrowheads="1"/>
          </p:cNvPicPr>
          <p:nvPr/>
        </p:nvPicPr>
        <p:blipFill>
          <a:blip r:embed="rId3" cstate="print">
            <a:extLst>
              <a:ext uri="{28A0092B-C50C-407E-A947-70E740481C1C}">
                <a14:useLocalDpi xmlns:a14="http://schemas.microsoft.com/office/drawing/2010/main" val="0"/>
              </a:ext>
            </a:extLst>
          </a:blip>
          <a:srcRect t="6984" b="40971"/>
          <a:stretch>
            <a:fillRect/>
          </a:stretch>
        </p:blipFill>
        <p:spPr bwMode="auto">
          <a:xfrm>
            <a:off x="964275" y="1483838"/>
            <a:ext cx="7199744" cy="4734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Rectangle 4"/>
          <p:cNvSpPr>
            <a:spLocks noGrp="1" noChangeArrowheads="1"/>
          </p:cNvSpPr>
          <p:nvPr>
            <p:ph type="title"/>
          </p:nvPr>
        </p:nvSpPr>
        <p:spPr/>
        <p:txBody>
          <a:bodyPr/>
          <a:lstStyle/>
          <a:p>
            <a:r>
              <a:rPr lang="en-US" altLang="en-US" dirty="0" smtClean="0"/>
              <a:t>3D Marine Acquisition</a:t>
            </a:r>
          </a:p>
        </p:txBody>
      </p:sp>
      <p:sp>
        <p:nvSpPr>
          <p:cNvPr id="4" name="Text Box 5"/>
          <p:cNvSpPr txBox="1">
            <a:spLocks noChangeArrowheads="1"/>
          </p:cNvSpPr>
          <p:nvPr/>
        </p:nvSpPr>
        <p:spPr bwMode="auto">
          <a:xfrm>
            <a:off x="682075" y="1059248"/>
            <a:ext cx="6529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2000" dirty="0" smtClean="0">
                <a:latin typeface="Arial" panose="020B0604020202020204" pitchFamily="34" charset="0"/>
                <a:cs typeface="Arial" panose="020B0604020202020204" pitchFamily="34" charset="0"/>
              </a:rPr>
              <a:t>TWO source arrays and EIGHT streamers (receiver lines)</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19058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4" name="Group 2"/>
          <p:cNvGrpSpPr>
            <a:grpSpLocks/>
          </p:cNvGrpSpPr>
          <p:nvPr/>
        </p:nvGrpSpPr>
        <p:grpSpPr bwMode="auto">
          <a:xfrm>
            <a:off x="1447800" y="1371600"/>
            <a:ext cx="7239000" cy="4581525"/>
            <a:chOff x="912" y="864"/>
            <a:chExt cx="4560" cy="2886"/>
          </a:xfrm>
        </p:grpSpPr>
        <p:grpSp>
          <p:nvGrpSpPr>
            <p:cNvPr id="35941" name="Group 3"/>
            <p:cNvGrpSpPr>
              <a:grpSpLocks/>
            </p:cNvGrpSpPr>
            <p:nvPr/>
          </p:nvGrpSpPr>
          <p:grpSpPr bwMode="auto">
            <a:xfrm>
              <a:off x="912" y="864"/>
              <a:ext cx="3558" cy="2886"/>
              <a:chOff x="912" y="864"/>
              <a:chExt cx="3558" cy="2886"/>
            </a:xfrm>
          </p:grpSpPr>
          <p:sp>
            <p:nvSpPr>
              <p:cNvPr id="35946" name="Line 4"/>
              <p:cNvSpPr>
                <a:spLocks noChangeShapeType="1"/>
              </p:cNvSpPr>
              <p:nvPr/>
            </p:nvSpPr>
            <p:spPr bwMode="auto">
              <a:xfrm>
                <a:off x="912" y="86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7" name="Line 5"/>
              <p:cNvSpPr>
                <a:spLocks noChangeShapeType="1"/>
              </p:cNvSpPr>
              <p:nvPr/>
            </p:nvSpPr>
            <p:spPr bwMode="auto">
              <a:xfrm>
                <a:off x="912" y="182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8" name="Line 6"/>
              <p:cNvSpPr>
                <a:spLocks noChangeShapeType="1"/>
              </p:cNvSpPr>
              <p:nvPr/>
            </p:nvSpPr>
            <p:spPr bwMode="auto">
              <a:xfrm>
                <a:off x="918" y="3750"/>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9" name="Line 7"/>
              <p:cNvSpPr>
                <a:spLocks noChangeShapeType="1"/>
              </p:cNvSpPr>
              <p:nvPr/>
            </p:nvSpPr>
            <p:spPr bwMode="auto">
              <a:xfrm>
                <a:off x="912" y="278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0" name="Freeform 8"/>
              <p:cNvSpPr>
                <a:spLocks/>
              </p:cNvSpPr>
              <p:nvPr/>
            </p:nvSpPr>
            <p:spPr bwMode="auto">
              <a:xfrm>
                <a:off x="3366" y="2064"/>
                <a:ext cx="1092" cy="1"/>
              </a:xfrm>
              <a:custGeom>
                <a:avLst/>
                <a:gdLst>
                  <a:gd name="T0" fmla="*/ 0 w 1092"/>
                  <a:gd name="T1" fmla="*/ 0 h 1"/>
                  <a:gd name="T2" fmla="*/ 1092 w 1092"/>
                  <a:gd name="T3" fmla="*/ 0 h 1"/>
                  <a:gd name="T4" fmla="*/ 0 60000 65536"/>
                  <a:gd name="T5" fmla="*/ 0 60000 65536"/>
                  <a:gd name="T6" fmla="*/ 0 w 1092"/>
                  <a:gd name="T7" fmla="*/ 0 h 1"/>
                  <a:gd name="T8" fmla="*/ 1092 w 1092"/>
                  <a:gd name="T9" fmla="*/ 1 h 1"/>
                </a:gdLst>
                <a:ahLst/>
                <a:cxnLst>
                  <a:cxn ang="T4">
                    <a:pos x="T0" y="T1"/>
                  </a:cxn>
                  <a:cxn ang="T5">
                    <a:pos x="T2" y="T3"/>
                  </a:cxn>
                </a:cxnLst>
                <a:rect l="T6" t="T7" r="T8" b="T9"/>
                <a:pathLst>
                  <a:path w="1092" h="1">
                    <a:moveTo>
                      <a:pt x="0" y="0"/>
                    </a:moveTo>
                    <a:lnTo>
                      <a:pt x="109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51" name="Freeform 9"/>
              <p:cNvSpPr>
                <a:spLocks/>
              </p:cNvSpPr>
              <p:nvPr/>
            </p:nvSpPr>
            <p:spPr bwMode="auto">
              <a:xfrm>
                <a:off x="3366" y="2538"/>
                <a:ext cx="1104" cy="6"/>
              </a:xfrm>
              <a:custGeom>
                <a:avLst/>
                <a:gdLst>
                  <a:gd name="T0" fmla="*/ 0 w 1104"/>
                  <a:gd name="T1" fmla="*/ 6 h 6"/>
                  <a:gd name="T2" fmla="*/ 1104 w 1104"/>
                  <a:gd name="T3" fmla="*/ 0 h 6"/>
                  <a:gd name="T4" fmla="*/ 0 60000 65536"/>
                  <a:gd name="T5" fmla="*/ 0 60000 65536"/>
                  <a:gd name="T6" fmla="*/ 0 w 1104"/>
                  <a:gd name="T7" fmla="*/ 0 h 6"/>
                  <a:gd name="T8" fmla="*/ 1104 w 1104"/>
                  <a:gd name="T9" fmla="*/ 6 h 6"/>
                </a:gdLst>
                <a:ahLst/>
                <a:cxnLst>
                  <a:cxn ang="T4">
                    <a:pos x="T0" y="T1"/>
                  </a:cxn>
                  <a:cxn ang="T5">
                    <a:pos x="T2" y="T3"/>
                  </a:cxn>
                </a:cxnLst>
                <a:rect l="T6" t="T7" r="T8" b="T9"/>
                <a:pathLst>
                  <a:path w="1104" h="6">
                    <a:moveTo>
                      <a:pt x="0" y="6"/>
                    </a:moveTo>
                    <a:lnTo>
                      <a:pt x="1104"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52" name="Line 10"/>
              <p:cNvSpPr>
                <a:spLocks noChangeShapeType="1"/>
              </p:cNvSpPr>
              <p:nvPr/>
            </p:nvSpPr>
            <p:spPr bwMode="auto">
              <a:xfrm>
                <a:off x="3312" y="1824"/>
                <a:ext cx="1116" cy="2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3" name="Line 11"/>
              <p:cNvSpPr>
                <a:spLocks noChangeShapeType="1"/>
              </p:cNvSpPr>
              <p:nvPr/>
            </p:nvSpPr>
            <p:spPr bwMode="auto">
              <a:xfrm flipV="1">
                <a:off x="3312" y="2550"/>
                <a:ext cx="1116" cy="2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4" name="Line 12"/>
              <p:cNvSpPr>
                <a:spLocks noChangeShapeType="1"/>
              </p:cNvSpPr>
              <p:nvPr/>
            </p:nvSpPr>
            <p:spPr bwMode="auto">
              <a:xfrm>
                <a:off x="3312" y="864"/>
                <a:ext cx="1104" cy="1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5" name="Line 13"/>
              <p:cNvSpPr>
                <a:spLocks noChangeShapeType="1"/>
              </p:cNvSpPr>
              <p:nvPr/>
            </p:nvSpPr>
            <p:spPr bwMode="auto">
              <a:xfrm flipV="1">
                <a:off x="3312" y="2544"/>
                <a:ext cx="1104" cy="1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35942" name="Group 14"/>
            <p:cNvGrpSpPr>
              <a:grpSpLocks/>
            </p:cNvGrpSpPr>
            <p:nvPr/>
          </p:nvGrpSpPr>
          <p:grpSpPr bwMode="auto">
            <a:xfrm>
              <a:off x="4440" y="2058"/>
              <a:ext cx="1032" cy="486"/>
              <a:chOff x="4168" y="1674"/>
              <a:chExt cx="1032" cy="432"/>
            </a:xfrm>
          </p:grpSpPr>
          <p:sp>
            <p:nvSpPr>
              <p:cNvPr id="35943" name="Freeform 15"/>
              <p:cNvSpPr>
                <a:spLocks/>
              </p:cNvSpPr>
              <p:nvPr/>
            </p:nvSpPr>
            <p:spPr bwMode="auto">
              <a:xfrm>
                <a:off x="4168" y="1674"/>
                <a:ext cx="1032" cy="432"/>
              </a:xfrm>
              <a:custGeom>
                <a:avLst/>
                <a:gdLst>
                  <a:gd name="T0" fmla="*/ 0 w 1032"/>
                  <a:gd name="T1" fmla="*/ 0 h 432"/>
                  <a:gd name="T2" fmla="*/ 672 w 1032"/>
                  <a:gd name="T3" fmla="*/ 0 h 432"/>
                  <a:gd name="T4" fmla="*/ 832 w 1032"/>
                  <a:gd name="T5" fmla="*/ 64 h 432"/>
                  <a:gd name="T6" fmla="*/ 1032 w 1032"/>
                  <a:gd name="T7" fmla="*/ 212 h 432"/>
                  <a:gd name="T8" fmla="*/ 834 w 1032"/>
                  <a:gd name="T9" fmla="*/ 370 h 432"/>
                  <a:gd name="T10" fmla="*/ 672 w 1032"/>
                  <a:gd name="T11" fmla="*/ 432 h 432"/>
                  <a:gd name="T12" fmla="*/ 0 w 1032"/>
                  <a:gd name="T13" fmla="*/ 432 h 432"/>
                  <a:gd name="T14" fmla="*/ 0 w 1032"/>
                  <a:gd name="T15" fmla="*/ 0 h 432"/>
                  <a:gd name="T16" fmla="*/ 0 60000 65536"/>
                  <a:gd name="T17" fmla="*/ 0 60000 65536"/>
                  <a:gd name="T18" fmla="*/ 0 60000 65536"/>
                  <a:gd name="T19" fmla="*/ 0 60000 65536"/>
                  <a:gd name="T20" fmla="*/ 0 60000 65536"/>
                  <a:gd name="T21" fmla="*/ 0 60000 65536"/>
                  <a:gd name="T22" fmla="*/ 0 60000 65536"/>
                  <a:gd name="T23" fmla="*/ 0 60000 65536"/>
                  <a:gd name="T24" fmla="*/ 0 w 1032"/>
                  <a:gd name="T25" fmla="*/ 0 h 432"/>
                  <a:gd name="T26" fmla="*/ 1032 w 1032"/>
                  <a:gd name="T27" fmla="*/ 432 h 4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2" h="432">
                    <a:moveTo>
                      <a:pt x="0" y="0"/>
                    </a:moveTo>
                    <a:lnTo>
                      <a:pt x="672" y="0"/>
                    </a:lnTo>
                    <a:lnTo>
                      <a:pt x="832" y="64"/>
                    </a:lnTo>
                    <a:lnTo>
                      <a:pt x="1032" y="212"/>
                    </a:lnTo>
                    <a:lnTo>
                      <a:pt x="834" y="370"/>
                    </a:lnTo>
                    <a:lnTo>
                      <a:pt x="672" y="432"/>
                    </a:lnTo>
                    <a:lnTo>
                      <a:pt x="0" y="432"/>
                    </a:lnTo>
                    <a:lnTo>
                      <a:pt x="0" y="0"/>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4" name="Freeform 16"/>
              <p:cNvSpPr>
                <a:spLocks/>
              </p:cNvSpPr>
              <p:nvPr/>
            </p:nvSpPr>
            <p:spPr bwMode="auto">
              <a:xfrm>
                <a:off x="4696" y="1722"/>
                <a:ext cx="294" cy="326"/>
              </a:xfrm>
              <a:custGeom>
                <a:avLst/>
                <a:gdLst>
                  <a:gd name="T0" fmla="*/ 0 w 294"/>
                  <a:gd name="T1" fmla="*/ 0 h 326"/>
                  <a:gd name="T2" fmla="*/ 240 w 294"/>
                  <a:gd name="T3" fmla="*/ 0 h 326"/>
                  <a:gd name="T4" fmla="*/ 294 w 294"/>
                  <a:gd name="T5" fmla="*/ 166 h 326"/>
                  <a:gd name="T6" fmla="*/ 242 w 294"/>
                  <a:gd name="T7" fmla="*/ 326 h 326"/>
                  <a:gd name="T8" fmla="*/ 1 w 294"/>
                  <a:gd name="T9" fmla="*/ 326 h 326"/>
                  <a:gd name="T10" fmla="*/ 0 w 294"/>
                  <a:gd name="T11" fmla="*/ 0 h 326"/>
                  <a:gd name="T12" fmla="*/ 0 60000 65536"/>
                  <a:gd name="T13" fmla="*/ 0 60000 65536"/>
                  <a:gd name="T14" fmla="*/ 0 60000 65536"/>
                  <a:gd name="T15" fmla="*/ 0 60000 65536"/>
                  <a:gd name="T16" fmla="*/ 0 60000 65536"/>
                  <a:gd name="T17" fmla="*/ 0 60000 65536"/>
                  <a:gd name="T18" fmla="*/ 0 w 294"/>
                  <a:gd name="T19" fmla="*/ 0 h 326"/>
                  <a:gd name="T20" fmla="*/ 294 w 294"/>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294" h="326">
                    <a:moveTo>
                      <a:pt x="0" y="0"/>
                    </a:moveTo>
                    <a:lnTo>
                      <a:pt x="240" y="0"/>
                    </a:lnTo>
                    <a:lnTo>
                      <a:pt x="294" y="166"/>
                    </a:lnTo>
                    <a:lnTo>
                      <a:pt x="242" y="326"/>
                    </a:lnTo>
                    <a:lnTo>
                      <a:pt x="1" y="326"/>
                    </a:lnTo>
                    <a:lnTo>
                      <a:pt x="0" y="0"/>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5" name="Rectangle 17"/>
              <p:cNvSpPr>
                <a:spLocks noChangeArrowheads="1"/>
              </p:cNvSpPr>
              <p:nvPr/>
            </p:nvSpPr>
            <p:spPr bwMode="auto">
              <a:xfrm>
                <a:off x="4216" y="1722"/>
                <a:ext cx="192" cy="33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nvGrpSpPr>
          <p:cNvPr id="35845" name="Group 18"/>
          <p:cNvGrpSpPr>
            <a:grpSpLocks/>
          </p:cNvGrpSpPr>
          <p:nvPr/>
        </p:nvGrpSpPr>
        <p:grpSpPr bwMode="auto">
          <a:xfrm>
            <a:off x="1387475" y="1312863"/>
            <a:ext cx="3543300" cy="123825"/>
            <a:chOff x="874" y="872"/>
            <a:chExt cx="2232" cy="78"/>
          </a:xfrm>
        </p:grpSpPr>
        <p:sp>
          <p:nvSpPr>
            <p:cNvPr id="35931" name="Oval 19"/>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2" name="Oval 20"/>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3" name="Oval 21"/>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4" name="Oval 22"/>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5" name="Oval 23"/>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6" name="Oval 24"/>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7" name="Oval 25"/>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8" name="Oval 26"/>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9" name="Oval 27"/>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0" name="Oval 28"/>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35846" name="Group 29"/>
          <p:cNvGrpSpPr>
            <a:grpSpLocks/>
          </p:cNvGrpSpPr>
          <p:nvPr/>
        </p:nvGrpSpPr>
        <p:grpSpPr bwMode="auto">
          <a:xfrm>
            <a:off x="1390650" y="2840038"/>
            <a:ext cx="3543300" cy="123825"/>
            <a:chOff x="874" y="872"/>
            <a:chExt cx="2232" cy="78"/>
          </a:xfrm>
        </p:grpSpPr>
        <p:sp>
          <p:nvSpPr>
            <p:cNvPr id="35921" name="Oval 30"/>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2" name="Oval 31"/>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3" name="Oval 32"/>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4" name="Oval 33"/>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5" name="Oval 34"/>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6" name="Oval 35"/>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7" name="Oval 36"/>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8" name="Oval 37"/>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9" name="Oval 38"/>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0" name="Oval 39"/>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35847" name="Group 40"/>
          <p:cNvGrpSpPr>
            <a:grpSpLocks/>
          </p:cNvGrpSpPr>
          <p:nvPr/>
        </p:nvGrpSpPr>
        <p:grpSpPr bwMode="auto">
          <a:xfrm>
            <a:off x="1393825" y="4367213"/>
            <a:ext cx="3543300" cy="123825"/>
            <a:chOff x="874" y="872"/>
            <a:chExt cx="2232" cy="78"/>
          </a:xfrm>
        </p:grpSpPr>
        <p:sp>
          <p:nvSpPr>
            <p:cNvPr id="35911" name="Oval 41"/>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2" name="Oval 42"/>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3" name="Oval 43"/>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4" name="Oval 44"/>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5" name="Oval 45"/>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6" name="Oval 46"/>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7" name="Oval 47"/>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8" name="Oval 48"/>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9" name="Oval 49"/>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0" name="Oval 50"/>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35848" name="Group 51"/>
          <p:cNvGrpSpPr>
            <a:grpSpLocks/>
          </p:cNvGrpSpPr>
          <p:nvPr/>
        </p:nvGrpSpPr>
        <p:grpSpPr bwMode="auto">
          <a:xfrm>
            <a:off x="1397000" y="5894388"/>
            <a:ext cx="3543300" cy="123825"/>
            <a:chOff x="874" y="872"/>
            <a:chExt cx="2232" cy="78"/>
          </a:xfrm>
        </p:grpSpPr>
        <p:sp>
          <p:nvSpPr>
            <p:cNvPr id="35901" name="Oval 52"/>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2" name="Oval 53"/>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3" name="Oval 54"/>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4" name="Oval 55"/>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5" name="Oval 56"/>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6" name="Oval 57"/>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7" name="Oval 58"/>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8" name="Oval 59"/>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9" name="Oval 60"/>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0" name="Oval 61"/>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35849" name="Rectangle 62"/>
          <p:cNvSpPr>
            <a:spLocks noChangeArrowheads="1"/>
          </p:cNvSpPr>
          <p:nvPr/>
        </p:nvSpPr>
        <p:spPr bwMode="auto">
          <a:xfrm>
            <a:off x="5181600" y="3205163"/>
            <a:ext cx="152400" cy="152400"/>
          </a:xfrm>
          <a:prstGeom prst="rect">
            <a:avLst/>
          </a:prstGeom>
          <a:solidFill>
            <a:schemeClr val="accent2"/>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50" name="Rectangle 63"/>
          <p:cNvSpPr>
            <a:spLocks noChangeArrowheads="1"/>
          </p:cNvSpPr>
          <p:nvPr/>
        </p:nvSpPr>
        <p:spPr bwMode="auto">
          <a:xfrm>
            <a:off x="5191125" y="3967163"/>
            <a:ext cx="152400" cy="152400"/>
          </a:xfrm>
          <a:prstGeom prst="rect">
            <a:avLst/>
          </a:prstGeom>
          <a:solidFill>
            <a:srgbClr val="FF0000"/>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54" name="Text Box 97"/>
          <p:cNvSpPr txBox="1">
            <a:spLocks noChangeArrowheads="1"/>
          </p:cNvSpPr>
          <p:nvPr/>
        </p:nvSpPr>
        <p:spPr bwMode="auto">
          <a:xfrm>
            <a:off x="1806575" y="990600"/>
            <a:ext cx="15437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Receiver Arrays</a:t>
            </a:r>
          </a:p>
        </p:txBody>
      </p:sp>
      <p:sp>
        <p:nvSpPr>
          <p:cNvPr id="35855" name="Text Box 98"/>
          <p:cNvSpPr txBox="1">
            <a:spLocks noChangeArrowheads="1"/>
          </p:cNvSpPr>
          <p:nvPr/>
        </p:nvSpPr>
        <p:spPr bwMode="auto">
          <a:xfrm>
            <a:off x="5184775" y="3509963"/>
            <a:ext cx="11542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Gun Arrays</a:t>
            </a:r>
          </a:p>
        </p:txBody>
      </p:sp>
      <p:sp>
        <p:nvSpPr>
          <p:cNvPr id="35856" name="Text Box 99"/>
          <p:cNvSpPr txBox="1">
            <a:spLocks noChangeArrowheads="1"/>
          </p:cNvSpPr>
          <p:nvPr/>
        </p:nvSpPr>
        <p:spPr bwMode="auto">
          <a:xfrm>
            <a:off x="2209800" y="3581400"/>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Midpoints</a:t>
            </a:r>
          </a:p>
        </p:txBody>
      </p:sp>
      <p:sp>
        <p:nvSpPr>
          <p:cNvPr id="35858" name="Rectangle 103"/>
          <p:cNvSpPr>
            <a:spLocks noGrp="1" noChangeArrowheads="1"/>
          </p:cNvSpPr>
          <p:nvPr>
            <p:ph type="title"/>
          </p:nvPr>
        </p:nvSpPr>
        <p:spPr/>
        <p:txBody>
          <a:bodyPr/>
          <a:lstStyle/>
          <a:p>
            <a:r>
              <a:rPr lang="en-US" altLang="en-US" dirty="0" smtClean="0"/>
              <a:t>3D Marine Acquisition</a:t>
            </a:r>
          </a:p>
        </p:txBody>
      </p:sp>
      <p:sp>
        <p:nvSpPr>
          <p:cNvPr id="35860" name="Text Box 116"/>
          <p:cNvSpPr txBox="1">
            <a:spLocks noChangeArrowheads="1"/>
          </p:cNvSpPr>
          <p:nvPr/>
        </p:nvSpPr>
        <p:spPr bwMode="auto">
          <a:xfrm>
            <a:off x="382588" y="1855788"/>
            <a:ext cx="2319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chemeClr val="accent6">
                    <a:lumMod val="75000"/>
                  </a:schemeClr>
                </a:solidFill>
                <a:latin typeface="Arial" panose="020B0604020202020204" pitchFamily="34" charset="0"/>
              </a:rPr>
              <a:t>Blue Gun Firers</a:t>
            </a:r>
          </a:p>
        </p:txBody>
      </p:sp>
      <p:grpSp>
        <p:nvGrpSpPr>
          <p:cNvPr id="115" name="Group 64"/>
          <p:cNvGrpSpPr>
            <a:grpSpLocks/>
          </p:cNvGrpSpPr>
          <p:nvPr/>
        </p:nvGrpSpPr>
        <p:grpSpPr bwMode="auto">
          <a:xfrm>
            <a:off x="3317875" y="3095337"/>
            <a:ext cx="1784350" cy="84504"/>
            <a:chOff x="2090" y="1920"/>
            <a:chExt cx="1124" cy="54"/>
          </a:xfrm>
        </p:grpSpPr>
        <p:sp>
          <p:nvSpPr>
            <p:cNvPr id="194" name="Oval 65"/>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5" name="Oval 66"/>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6" name="Oval 67"/>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7" name="Oval 68"/>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8" name="Oval 69"/>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9" name="Oval 70"/>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0" name="Oval 71"/>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1" name="Oval 72"/>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2" name="Oval 73"/>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203" name="Oval 74"/>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6" name="Group 75"/>
          <p:cNvGrpSpPr>
            <a:grpSpLocks/>
          </p:cNvGrpSpPr>
          <p:nvPr/>
        </p:nvGrpSpPr>
        <p:grpSpPr bwMode="auto">
          <a:xfrm>
            <a:off x="3314700" y="2344189"/>
            <a:ext cx="1784350" cy="84504"/>
            <a:chOff x="2090" y="1920"/>
            <a:chExt cx="1124" cy="54"/>
          </a:xfrm>
        </p:grpSpPr>
        <p:sp>
          <p:nvSpPr>
            <p:cNvPr id="184" name="Oval 76"/>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5" name="Oval 77"/>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6" name="Oval 78"/>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7" name="Oval 79"/>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8" name="Oval 80"/>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9" name="Oval 81"/>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0" name="Oval 82"/>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1" name="Oval 83"/>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2" name="Oval 84"/>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93" name="Oval 85"/>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7" name="Group 86"/>
          <p:cNvGrpSpPr>
            <a:grpSpLocks/>
          </p:cNvGrpSpPr>
          <p:nvPr/>
        </p:nvGrpSpPr>
        <p:grpSpPr bwMode="auto">
          <a:xfrm>
            <a:off x="3314700" y="3846485"/>
            <a:ext cx="1784350" cy="84504"/>
            <a:chOff x="2090" y="1920"/>
            <a:chExt cx="1124" cy="54"/>
          </a:xfrm>
        </p:grpSpPr>
        <p:sp>
          <p:nvSpPr>
            <p:cNvPr id="174" name="Oval 87"/>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5" name="Oval 88"/>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6" name="Oval 89"/>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7" name="Oval 90"/>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8" name="Oval 91"/>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9" name="Oval 92"/>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0" name="Oval 93"/>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1" name="Oval 94"/>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2" name="Oval 95"/>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83" name="Oval 96"/>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8" name="Group 105"/>
          <p:cNvGrpSpPr>
            <a:grpSpLocks/>
          </p:cNvGrpSpPr>
          <p:nvPr/>
        </p:nvGrpSpPr>
        <p:grpSpPr bwMode="auto">
          <a:xfrm>
            <a:off x="3321050" y="4603893"/>
            <a:ext cx="1784350" cy="84504"/>
            <a:chOff x="2090" y="1920"/>
            <a:chExt cx="1124" cy="54"/>
          </a:xfrm>
        </p:grpSpPr>
        <p:sp>
          <p:nvSpPr>
            <p:cNvPr id="164" name="Oval 106"/>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5" name="Oval 107"/>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6" name="Oval 108"/>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7" name="Oval 109"/>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8" name="Oval 110"/>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9" name="Oval 111"/>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0" name="Oval 112"/>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1" name="Oval 113"/>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2" name="Oval 114"/>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3" name="Oval 115"/>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204" name="Text Box 100"/>
          <p:cNvSpPr txBox="1">
            <a:spLocks noChangeArrowheads="1"/>
          </p:cNvSpPr>
          <p:nvPr/>
        </p:nvSpPr>
        <p:spPr bwMode="auto">
          <a:xfrm>
            <a:off x="6039200" y="1406875"/>
            <a:ext cx="29585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100 </a:t>
            </a:r>
            <a:r>
              <a:rPr lang="en-US" altLang="en-US" sz="1400" b="1" dirty="0" smtClean="0">
                <a:latin typeface="Arial" panose="020B0604020202020204" pitchFamily="34" charset="0"/>
              </a:rPr>
              <a:t>m </a:t>
            </a:r>
            <a:r>
              <a:rPr lang="en-US" altLang="en-US" sz="1400" b="1" dirty="0">
                <a:latin typeface="Arial" panose="020B0604020202020204" pitchFamily="34" charset="0"/>
              </a:rPr>
              <a:t>Streamer Separation</a:t>
            </a:r>
          </a:p>
          <a:p>
            <a:r>
              <a:rPr lang="en-US" altLang="en-US" sz="1400" b="1" dirty="0">
                <a:latin typeface="Arial" panose="020B0604020202020204" pitchFamily="34" charset="0"/>
              </a:rPr>
              <a:t>50 </a:t>
            </a:r>
            <a:r>
              <a:rPr lang="en-US" altLang="en-US" sz="1400" b="1" dirty="0" smtClean="0">
                <a:latin typeface="Arial" panose="020B0604020202020204" pitchFamily="34" charset="0"/>
              </a:rPr>
              <a:t>m </a:t>
            </a:r>
            <a:r>
              <a:rPr lang="en-US" altLang="en-US" sz="1400" b="1" dirty="0">
                <a:latin typeface="Arial" panose="020B0604020202020204" pitchFamily="34" charset="0"/>
              </a:rPr>
              <a:t>Gun Separation</a:t>
            </a:r>
          </a:p>
          <a:p>
            <a:r>
              <a:rPr lang="en-US" altLang="en-US" sz="1400" b="1" dirty="0">
                <a:latin typeface="Arial" panose="020B0604020202020204" pitchFamily="34" charset="0"/>
              </a:rPr>
              <a:t>25 </a:t>
            </a:r>
            <a:r>
              <a:rPr lang="en-US" altLang="en-US" sz="1400" b="1" dirty="0" smtClean="0">
                <a:latin typeface="Arial" panose="020B0604020202020204" pitchFamily="34" charset="0"/>
              </a:rPr>
              <a:t>m </a:t>
            </a:r>
            <a:r>
              <a:rPr lang="en-US" altLang="en-US" sz="1400" b="1" dirty="0">
                <a:latin typeface="Arial" panose="020B0604020202020204" pitchFamily="34" charset="0"/>
              </a:rPr>
              <a:t>Receiver Group Separation</a:t>
            </a:r>
          </a:p>
          <a:p>
            <a:endParaRPr lang="en-US" altLang="en-US" sz="1400" b="1" dirty="0">
              <a:latin typeface="Arial" panose="020B0604020202020204" pitchFamily="34" charset="0"/>
            </a:endParaRPr>
          </a:p>
        </p:txBody>
      </p:sp>
    </p:spTree>
    <p:extLst>
      <p:ext uri="{BB962C8B-B14F-4D97-AF65-F5344CB8AC3E}">
        <p14:creationId xmlns:p14="http://schemas.microsoft.com/office/powerpoint/2010/main" val="46566178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47800" y="1371600"/>
            <a:ext cx="7239000" cy="4581525"/>
            <a:chOff x="912" y="864"/>
            <a:chExt cx="4560" cy="2886"/>
          </a:xfrm>
        </p:grpSpPr>
        <p:grpSp>
          <p:nvGrpSpPr>
            <p:cNvPr id="3" name="Group 3"/>
            <p:cNvGrpSpPr>
              <a:grpSpLocks/>
            </p:cNvGrpSpPr>
            <p:nvPr/>
          </p:nvGrpSpPr>
          <p:grpSpPr bwMode="auto">
            <a:xfrm>
              <a:off x="912" y="864"/>
              <a:ext cx="3558" cy="2886"/>
              <a:chOff x="912" y="864"/>
              <a:chExt cx="3558" cy="2886"/>
            </a:xfrm>
          </p:grpSpPr>
          <p:sp>
            <p:nvSpPr>
              <p:cNvPr id="35946" name="Line 4"/>
              <p:cNvSpPr>
                <a:spLocks noChangeShapeType="1"/>
              </p:cNvSpPr>
              <p:nvPr/>
            </p:nvSpPr>
            <p:spPr bwMode="auto">
              <a:xfrm>
                <a:off x="912" y="86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7" name="Line 5"/>
              <p:cNvSpPr>
                <a:spLocks noChangeShapeType="1"/>
              </p:cNvSpPr>
              <p:nvPr/>
            </p:nvSpPr>
            <p:spPr bwMode="auto">
              <a:xfrm>
                <a:off x="912" y="182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8" name="Line 6"/>
              <p:cNvSpPr>
                <a:spLocks noChangeShapeType="1"/>
              </p:cNvSpPr>
              <p:nvPr/>
            </p:nvSpPr>
            <p:spPr bwMode="auto">
              <a:xfrm>
                <a:off x="918" y="3750"/>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49" name="Line 7"/>
              <p:cNvSpPr>
                <a:spLocks noChangeShapeType="1"/>
              </p:cNvSpPr>
              <p:nvPr/>
            </p:nvSpPr>
            <p:spPr bwMode="auto">
              <a:xfrm>
                <a:off x="912" y="2784"/>
                <a:ext cx="2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0" name="Freeform 8"/>
              <p:cNvSpPr>
                <a:spLocks/>
              </p:cNvSpPr>
              <p:nvPr/>
            </p:nvSpPr>
            <p:spPr bwMode="auto">
              <a:xfrm>
                <a:off x="3366" y="2064"/>
                <a:ext cx="1092" cy="1"/>
              </a:xfrm>
              <a:custGeom>
                <a:avLst/>
                <a:gdLst>
                  <a:gd name="T0" fmla="*/ 0 w 1092"/>
                  <a:gd name="T1" fmla="*/ 0 h 1"/>
                  <a:gd name="T2" fmla="*/ 1092 w 1092"/>
                  <a:gd name="T3" fmla="*/ 0 h 1"/>
                  <a:gd name="T4" fmla="*/ 0 60000 65536"/>
                  <a:gd name="T5" fmla="*/ 0 60000 65536"/>
                  <a:gd name="T6" fmla="*/ 0 w 1092"/>
                  <a:gd name="T7" fmla="*/ 0 h 1"/>
                  <a:gd name="T8" fmla="*/ 1092 w 1092"/>
                  <a:gd name="T9" fmla="*/ 1 h 1"/>
                </a:gdLst>
                <a:ahLst/>
                <a:cxnLst>
                  <a:cxn ang="T4">
                    <a:pos x="T0" y="T1"/>
                  </a:cxn>
                  <a:cxn ang="T5">
                    <a:pos x="T2" y="T3"/>
                  </a:cxn>
                </a:cxnLst>
                <a:rect l="T6" t="T7" r="T8" b="T9"/>
                <a:pathLst>
                  <a:path w="1092" h="1">
                    <a:moveTo>
                      <a:pt x="0" y="0"/>
                    </a:moveTo>
                    <a:lnTo>
                      <a:pt x="109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51" name="Freeform 9"/>
              <p:cNvSpPr>
                <a:spLocks/>
              </p:cNvSpPr>
              <p:nvPr/>
            </p:nvSpPr>
            <p:spPr bwMode="auto">
              <a:xfrm>
                <a:off x="3366" y="2538"/>
                <a:ext cx="1104" cy="6"/>
              </a:xfrm>
              <a:custGeom>
                <a:avLst/>
                <a:gdLst>
                  <a:gd name="T0" fmla="*/ 0 w 1104"/>
                  <a:gd name="T1" fmla="*/ 6 h 6"/>
                  <a:gd name="T2" fmla="*/ 1104 w 1104"/>
                  <a:gd name="T3" fmla="*/ 0 h 6"/>
                  <a:gd name="T4" fmla="*/ 0 60000 65536"/>
                  <a:gd name="T5" fmla="*/ 0 60000 65536"/>
                  <a:gd name="T6" fmla="*/ 0 w 1104"/>
                  <a:gd name="T7" fmla="*/ 0 h 6"/>
                  <a:gd name="T8" fmla="*/ 1104 w 1104"/>
                  <a:gd name="T9" fmla="*/ 6 h 6"/>
                </a:gdLst>
                <a:ahLst/>
                <a:cxnLst>
                  <a:cxn ang="T4">
                    <a:pos x="T0" y="T1"/>
                  </a:cxn>
                  <a:cxn ang="T5">
                    <a:pos x="T2" y="T3"/>
                  </a:cxn>
                </a:cxnLst>
                <a:rect l="T6" t="T7" r="T8" b="T9"/>
                <a:pathLst>
                  <a:path w="1104" h="6">
                    <a:moveTo>
                      <a:pt x="0" y="6"/>
                    </a:moveTo>
                    <a:lnTo>
                      <a:pt x="1104"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52" name="Line 10"/>
              <p:cNvSpPr>
                <a:spLocks noChangeShapeType="1"/>
              </p:cNvSpPr>
              <p:nvPr/>
            </p:nvSpPr>
            <p:spPr bwMode="auto">
              <a:xfrm>
                <a:off x="3312" y="1824"/>
                <a:ext cx="1116" cy="2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3" name="Line 11"/>
              <p:cNvSpPr>
                <a:spLocks noChangeShapeType="1"/>
              </p:cNvSpPr>
              <p:nvPr/>
            </p:nvSpPr>
            <p:spPr bwMode="auto">
              <a:xfrm flipV="1">
                <a:off x="3312" y="2550"/>
                <a:ext cx="1116" cy="23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4" name="Line 12"/>
              <p:cNvSpPr>
                <a:spLocks noChangeShapeType="1"/>
              </p:cNvSpPr>
              <p:nvPr/>
            </p:nvSpPr>
            <p:spPr bwMode="auto">
              <a:xfrm>
                <a:off x="3312" y="864"/>
                <a:ext cx="1104" cy="1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955" name="Line 13"/>
              <p:cNvSpPr>
                <a:spLocks noChangeShapeType="1"/>
              </p:cNvSpPr>
              <p:nvPr/>
            </p:nvSpPr>
            <p:spPr bwMode="auto">
              <a:xfrm flipV="1">
                <a:off x="3312" y="2544"/>
                <a:ext cx="1104" cy="1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4" name="Group 14"/>
            <p:cNvGrpSpPr>
              <a:grpSpLocks/>
            </p:cNvGrpSpPr>
            <p:nvPr/>
          </p:nvGrpSpPr>
          <p:grpSpPr bwMode="auto">
            <a:xfrm>
              <a:off x="4440" y="2058"/>
              <a:ext cx="1032" cy="486"/>
              <a:chOff x="4168" y="1674"/>
              <a:chExt cx="1032" cy="432"/>
            </a:xfrm>
          </p:grpSpPr>
          <p:sp>
            <p:nvSpPr>
              <p:cNvPr id="35943" name="Freeform 15"/>
              <p:cNvSpPr>
                <a:spLocks/>
              </p:cNvSpPr>
              <p:nvPr/>
            </p:nvSpPr>
            <p:spPr bwMode="auto">
              <a:xfrm>
                <a:off x="4168" y="1674"/>
                <a:ext cx="1032" cy="432"/>
              </a:xfrm>
              <a:custGeom>
                <a:avLst/>
                <a:gdLst>
                  <a:gd name="T0" fmla="*/ 0 w 1032"/>
                  <a:gd name="T1" fmla="*/ 0 h 432"/>
                  <a:gd name="T2" fmla="*/ 672 w 1032"/>
                  <a:gd name="T3" fmla="*/ 0 h 432"/>
                  <a:gd name="T4" fmla="*/ 832 w 1032"/>
                  <a:gd name="T5" fmla="*/ 64 h 432"/>
                  <a:gd name="T6" fmla="*/ 1032 w 1032"/>
                  <a:gd name="T7" fmla="*/ 212 h 432"/>
                  <a:gd name="T8" fmla="*/ 834 w 1032"/>
                  <a:gd name="T9" fmla="*/ 370 h 432"/>
                  <a:gd name="T10" fmla="*/ 672 w 1032"/>
                  <a:gd name="T11" fmla="*/ 432 h 432"/>
                  <a:gd name="T12" fmla="*/ 0 w 1032"/>
                  <a:gd name="T13" fmla="*/ 432 h 432"/>
                  <a:gd name="T14" fmla="*/ 0 w 1032"/>
                  <a:gd name="T15" fmla="*/ 0 h 432"/>
                  <a:gd name="T16" fmla="*/ 0 60000 65536"/>
                  <a:gd name="T17" fmla="*/ 0 60000 65536"/>
                  <a:gd name="T18" fmla="*/ 0 60000 65536"/>
                  <a:gd name="T19" fmla="*/ 0 60000 65536"/>
                  <a:gd name="T20" fmla="*/ 0 60000 65536"/>
                  <a:gd name="T21" fmla="*/ 0 60000 65536"/>
                  <a:gd name="T22" fmla="*/ 0 60000 65536"/>
                  <a:gd name="T23" fmla="*/ 0 60000 65536"/>
                  <a:gd name="T24" fmla="*/ 0 w 1032"/>
                  <a:gd name="T25" fmla="*/ 0 h 432"/>
                  <a:gd name="T26" fmla="*/ 1032 w 1032"/>
                  <a:gd name="T27" fmla="*/ 432 h 4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2" h="432">
                    <a:moveTo>
                      <a:pt x="0" y="0"/>
                    </a:moveTo>
                    <a:lnTo>
                      <a:pt x="672" y="0"/>
                    </a:lnTo>
                    <a:lnTo>
                      <a:pt x="832" y="64"/>
                    </a:lnTo>
                    <a:lnTo>
                      <a:pt x="1032" y="212"/>
                    </a:lnTo>
                    <a:lnTo>
                      <a:pt x="834" y="370"/>
                    </a:lnTo>
                    <a:lnTo>
                      <a:pt x="672" y="432"/>
                    </a:lnTo>
                    <a:lnTo>
                      <a:pt x="0" y="432"/>
                    </a:lnTo>
                    <a:lnTo>
                      <a:pt x="0" y="0"/>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4" name="Freeform 16"/>
              <p:cNvSpPr>
                <a:spLocks/>
              </p:cNvSpPr>
              <p:nvPr/>
            </p:nvSpPr>
            <p:spPr bwMode="auto">
              <a:xfrm>
                <a:off x="4696" y="1722"/>
                <a:ext cx="294" cy="326"/>
              </a:xfrm>
              <a:custGeom>
                <a:avLst/>
                <a:gdLst>
                  <a:gd name="T0" fmla="*/ 0 w 294"/>
                  <a:gd name="T1" fmla="*/ 0 h 326"/>
                  <a:gd name="T2" fmla="*/ 240 w 294"/>
                  <a:gd name="T3" fmla="*/ 0 h 326"/>
                  <a:gd name="T4" fmla="*/ 294 w 294"/>
                  <a:gd name="T5" fmla="*/ 166 h 326"/>
                  <a:gd name="T6" fmla="*/ 242 w 294"/>
                  <a:gd name="T7" fmla="*/ 326 h 326"/>
                  <a:gd name="T8" fmla="*/ 1 w 294"/>
                  <a:gd name="T9" fmla="*/ 326 h 326"/>
                  <a:gd name="T10" fmla="*/ 0 w 294"/>
                  <a:gd name="T11" fmla="*/ 0 h 326"/>
                  <a:gd name="T12" fmla="*/ 0 60000 65536"/>
                  <a:gd name="T13" fmla="*/ 0 60000 65536"/>
                  <a:gd name="T14" fmla="*/ 0 60000 65536"/>
                  <a:gd name="T15" fmla="*/ 0 60000 65536"/>
                  <a:gd name="T16" fmla="*/ 0 60000 65536"/>
                  <a:gd name="T17" fmla="*/ 0 60000 65536"/>
                  <a:gd name="T18" fmla="*/ 0 w 294"/>
                  <a:gd name="T19" fmla="*/ 0 h 326"/>
                  <a:gd name="T20" fmla="*/ 294 w 294"/>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294" h="326">
                    <a:moveTo>
                      <a:pt x="0" y="0"/>
                    </a:moveTo>
                    <a:lnTo>
                      <a:pt x="240" y="0"/>
                    </a:lnTo>
                    <a:lnTo>
                      <a:pt x="294" y="166"/>
                    </a:lnTo>
                    <a:lnTo>
                      <a:pt x="242" y="326"/>
                    </a:lnTo>
                    <a:lnTo>
                      <a:pt x="1" y="326"/>
                    </a:lnTo>
                    <a:lnTo>
                      <a:pt x="0" y="0"/>
                    </a:lnTo>
                    <a:close/>
                  </a:path>
                </a:pathLst>
              </a:cu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5" name="Rectangle 17"/>
              <p:cNvSpPr>
                <a:spLocks noChangeArrowheads="1"/>
              </p:cNvSpPr>
              <p:nvPr/>
            </p:nvSpPr>
            <p:spPr bwMode="auto">
              <a:xfrm>
                <a:off x="4216" y="1722"/>
                <a:ext cx="192" cy="33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nvGrpSpPr>
          <p:cNvPr id="5" name="Group 18"/>
          <p:cNvGrpSpPr>
            <a:grpSpLocks/>
          </p:cNvGrpSpPr>
          <p:nvPr/>
        </p:nvGrpSpPr>
        <p:grpSpPr bwMode="auto">
          <a:xfrm>
            <a:off x="1387475" y="1312863"/>
            <a:ext cx="3543300" cy="123825"/>
            <a:chOff x="874" y="872"/>
            <a:chExt cx="2232" cy="78"/>
          </a:xfrm>
        </p:grpSpPr>
        <p:sp>
          <p:nvSpPr>
            <p:cNvPr id="35931" name="Oval 19"/>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2" name="Oval 20"/>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3" name="Oval 21"/>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4" name="Oval 22"/>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5" name="Oval 23"/>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6" name="Oval 24"/>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7" name="Oval 25"/>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8" name="Oval 26"/>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9" name="Oval 27"/>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40" name="Oval 28"/>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6" name="Group 29"/>
          <p:cNvGrpSpPr>
            <a:grpSpLocks/>
          </p:cNvGrpSpPr>
          <p:nvPr/>
        </p:nvGrpSpPr>
        <p:grpSpPr bwMode="auto">
          <a:xfrm>
            <a:off x="1390650" y="2840038"/>
            <a:ext cx="3543300" cy="123825"/>
            <a:chOff x="874" y="872"/>
            <a:chExt cx="2232" cy="78"/>
          </a:xfrm>
        </p:grpSpPr>
        <p:sp>
          <p:nvSpPr>
            <p:cNvPr id="35921" name="Oval 30"/>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2" name="Oval 31"/>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3" name="Oval 32"/>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4" name="Oval 33"/>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5" name="Oval 34"/>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6" name="Oval 35"/>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7" name="Oval 36"/>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8" name="Oval 37"/>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9" name="Oval 38"/>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30" name="Oval 39"/>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7" name="Group 40"/>
          <p:cNvGrpSpPr>
            <a:grpSpLocks/>
          </p:cNvGrpSpPr>
          <p:nvPr/>
        </p:nvGrpSpPr>
        <p:grpSpPr bwMode="auto">
          <a:xfrm>
            <a:off x="1393825" y="4367213"/>
            <a:ext cx="3543300" cy="123825"/>
            <a:chOff x="874" y="872"/>
            <a:chExt cx="2232" cy="78"/>
          </a:xfrm>
        </p:grpSpPr>
        <p:sp>
          <p:nvSpPr>
            <p:cNvPr id="35911" name="Oval 41"/>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2" name="Oval 42"/>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3" name="Oval 43"/>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4" name="Oval 44"/>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5" name="Oval 45"/>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6" name="Oval 46"/>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7" name="Oval 47"/>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8" name="Oval 48"/>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9" name="Oval 49"/>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20" name="Oval 50"/>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8" name="Group 51"/>
          <p:cNvGrpSpPr>
            <a:grpSpLocks/>
          </p:cNvGrpSpPr>
          <p:nvPr/>
        </p:nvGrpSpPr>
        <p:grpSpPr bwMode="auto">
          <a:xfrm>
            <a:off x="1397000" y="5894388"/>
            <a:ext cx="3543300" cy="123825"/>
            <a:chOff x="874" y="872"/>
            <a:chExt cx="2232" cy="78"/>
          </a:xfrm>
        </p:grpSpPr>
        <p:sp>
          <p:nvSpPr>
            <p:cNvPr id="35901" name="Oval 52"/>
            <p:cNvSpPr>
              <a:spLocks noChangeArrowheads="1"/>
            </p:cNvSpPr>
            <p:nvPr/>
          </p:nvSpPr>
          <p:spPr bwMode="auto">
            <a:xfrm>
              <a:off x="874" y="874"/>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2" name="Oval 53"/>
            <p:cNvSpPr>
              <a:spLocks noChangeArrowheads="1"/>
            </p:cNvSpPr>
            <p:nvPr/>
          </p:nvSpPr>
          <p:spPr bwMode="auto">
            <a:xfrm>
              <a:off x="1110"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3" name="Oval 54"/>
            <p:cNvSpPr>
              <a:spLocks noChangeArrowheads="1"/>
            </p:cNvSpPr>
            <p:nvPr/>
          </p:nvSpPr>
          <p:spPr bwMode="auto">
            <a:xfrm>
              <a:off x="1358" y="878"/>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4" name="Oval 55"/>
            <p:cNvSpPr>
              <a:spLocks noChangeArrowheads="1"/>
            </p:cNvSpPr>
            <p:nvPr/>
          </p:nvSpPr>
          <p:spPr bwMode="auto">
            <a:xfrm>
              <a:off x="1596" y="880"/>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5" name="Oval 56"/>
            <p:cNvSpPr>
              <a:spLocks noChangeArrowheads="1"/>
            </p:cNvSpPr>
            <p:nvPr/>
          </p:nvSpPr>
          <p:spPr bwMode="auto">
            <a:xfrm>
              <a:off x="1838" y="876"/>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6" name="Oval 57"/>
            <p:cNvSpPr>
              <a:spLocks noChangeArrowheads="1"/>
            </p:cNvSpPr>
            <p:nvPr/>
          </p:nvSpPr>
          <p:spPr bwMode="auto">
            <a:xfrm>
              <a:off x="2076"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7" name="Oval 58"/>
            <p:cNvSpPr>
              <a:spLocks noChangeArrowheads="1"/>
            </p:cNvSpPr>
            <p:nvPr/>
          </p:nvSpPr>
          <p:spPr bwMode="auto">
            <a:xfrm>
              <a:off x="2314"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8" name="Oval 59"/>
            <p:cNvSpPr>
              <a:spLocks noChangeArrowheads="1"/>
            </p:cNvSpPr>
            <p:nvPr/>
          </p:nvSpPr>
          <p:spPr bwMode="auto">
            <a:xfrm>
              <a:off x="255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9" name="Oval 60"/>
            <p:cNvSpPr>
              <a:spLocks noChangeArrowheads="1"/>
            </p:cNvSpPr>
            <p:nvPr/>
          </p:nvSpPr>
          <p:spPr bwMode="auto">
            <a:xfrm>
              <a:off x="2790"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10" name="Oval 61"/>
            <p:cNvSpPr>
              <a:spLocks noChangeArrowheads="1"/>
            </p:cNvSpPr>
            <p:nvPr/>
          </p:nvSpPr>
          <p:spPr bwMode="auto">
            <a:xfrm>
              <a:off x="3032" y="872"/>
              <a:ext cx="74" cy="70"/>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35849" name="Rectangle 62"/>
          <p:cNvSpPr>
            <a:spLocks noChangeArrowheads="1"/>
          </p:cNvSpPr>
          <p:nvPr/>
        </p:nvSpPr>
        <p:spPr bwMode="auto">
          <a:xfrm>
            <a:off x="5181600" y="3205163"/>
            <a:ext cx="152400" cy="152400"/>
          </a:xfrm>
          <a:prstGeom prst="rect">
            <a:avLst/>
          </a:prstGeom>
          <a:solidFill>
            <a:schemeClr val="accent2"/>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50" name="Rectangle 63"/>
          <p:cNvSpPr>
            <a:spLocks noChangeArrowheads="1"/>
          </p:cNvSpPr>
          <p:nvPr/>
        </p:nvSpPr>
        <p:spPr bwMode="auto">
          <a:xfrm>
            <a:off x="5191125" y="3967163"/>
            <a:ext cx="152400" cy="152400"/>
          </a:xfrm>
          <a:prstGeom prst="rect">
            <a:avLst/>
          </a:prstGeom>
          <a:solidFill>
            <a:srgbClr val="FF0000"/>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54" name="Text Box 97"/>
          <p:cNvSpPr txBox="1">
            <a:spLocks noChangeArrowheads="1"/>
          </p:cNvSpPr>
          <p:nvPr/>
        </p:nvSpPr>
        <p:spPr bwMode="auto">
          <a:xfrm>
            <a:off x="1806575" y="990600"/>
            <a:ext cx="15437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Receiver Arrays</a:t>
            </a:r>
          </a:p>
        </p:txBody>
      </p:sp>
      <p:sp>
        <p:nvSpPr>
          <p:cNvPr id="35855" name="Text Box 98"/>
          <p:cNvSpPr txBox="1">
            <a:spLocks noChangeArrowheads="1"/>
          </p:cNvSpPr>
          <p:nvPr/>
        </p:nvSpPr>
        <p:spPr bwMode="auto">
          <a:xfrm>
            <a:off x="5184775" y="3509963"/>
            <a:ext cx="11542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Gun Arrays</a:t>
            </a:r>
          </a:p>
        </p:txBody>
      </p:sp>
      <p:sp>
        <p:nvSpPr>
          <p:cNvPr id="35856" name="Text Box 99"/>
          <p:cNvSpPr txBox="1">
            <a:spLocks noChangeArrowheads="1"/>
          </p:cNvSpPr>
          <p:nvPr/>
        </p:nvSpPr>
        <p:spPr bwMode="auto">
          <a:xfrm>
            <a:off x="2209800" y="3581400"/>
            <a:ext cx="1027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Midpoints</a:t>
            </a:r>
          </a:p>
        </p:txBody>
      </p:sp>
      <p:sp>
        <p:nvSpPr>
          <p:cNvPr id="35857" name="Text Box 100"/>
          <p:cNvSpPr txBox="1">
            <a:spLocks noChangeArrowheads="1"/>
          </p:cNvSpPr>
          <p:nvPr/>
        </p:nvSpPr>
        <p:spPr bwMode="auto">
          <a:xfrm>
            <a:off x="6039200" y="1406875"/>
            <a:ext cx="29585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Arial" panose="020B0604020202020204" pitchFamily="34" charset="0"/>
              </a:rPr>
              <a:t>100 </a:t>
            </a:r>
            <a:r>
              <a:rPr lang="en-US" altLang="en-US" sz="1400" b="1" dirty="0" smtClean="0">
                <a:latin typeface="Arial" panose="020B0604020202020204" pitchFamily="34" charset="0"/>
              </a:rPr>
              <a:t>m </a:t>
            </a:r>
            <a:r>
              <a:rPr lang="en-US" altLang="en-US" sz="1400" b="1" dirty="0">
                <a:latin typeface="Arial" panose="020B0604020202020204" pitchFamily="34" charset="0"/>
              </a:rPr>
              <a:t>Streamer Separation</a:t>
            </a:r>
          </a:p>
          <a:p>
            <a:r>
              <a:rPr lang="en-US" altLang="en-US" sz="1400" b="1" dirty="0">
                <a:latin typeface="Arial" panose="020B0604020202020204" pitchFamily="34" charset="0"/>
              </a:rPr>
              <a:t>50 </a:t>
            </a:r>
            <a:r>
              <a:rPr lang="en-US" altLang="en-US" sz="1400" b="1" dirty="0" smtClean="0">
                <a:latin typeface="Arial" panose="020B0604020202020204" pitchFamily="34" charset="0"/>
              </a:rPr>
              <a:t>m </a:t>
            </a:r>
            <a:r>
              <a:rPr lang="en-US" altLang="en-US" sz="1400" b="1" dirty="0">
                <a:latin typeface="Arial" panose="020B0604020202020204" pitchFamily="34" charset="0"/>
              </a:rPr>
              <a:t>Gun Separation</a:t>
            </a:r>
          </a:p>
          <a:p>
            <a:r>
              <a:rPr lang="en-US" altLang="en-US" sz="1400" b="1" dirty="0">
                <a:latin typeface="Arial" panose="020B0604020202020204" pitchFamily="34" charset="0"/>
              </a:rPr>
              <a:t>25 </a:t>
            </a:r>
            <a:r>
              <a:rPr lang="en-US" altLang="en-US" sz="1400" b="1" dirty="0" smtClean="0">
                <a:latin typeface="Arial" panose="020B0604020202020204" pitchFamily="34" charset="0"/>
              </a:rPr>
              <a:t>m </a:t>
            </a:r>
            <a:r>
              <a:rPr lang="en-US" altLang="en-US" sz="1400" b="1" dirty="0">
                <a:latin typeface="Arial" panose="020B0604020202020204" pitchFamily="34" charset="0"/>
              </a:rPr>
              <a:t>Receiver Group Separation</a:t>
            </a:r>
          </a:p>
          <a:p>
            <a:endParaRPr lang="en-US" altLang="en-US" sz="1400" b="1" dirty="0">
              <a:latin typeface="Arial" panose="020B0604020202020204" pitchFamily="34" charset="0"/>
            </a:endParaRPr>
          </a:p>
        </p:txBody>
      </p:sp>
      <p:sp>
        <p:nvSpPr>
          <p:cNvPr id="35858" name="Rectangle 103"/>
          <p:cNvSpPr>
            <a:spLocks noGrp="1" noChangeArrowheads="1"/>
          </p:cNvSpPr>
          <p:nvPr>
            <p:ph type="title"/>
          </p:nvPr>
        </p:nvSpPr>
        <p:spPr/>
        <p:txBody>
          <a:bodyPr/>
          <a:lstStyle/>
          <a:p>
            <a:r>
              <a:rPr lang="en-US" altLang="en-US" dirty="0" smtClean="0"/>
              <a:t>3D Marine Acquisition</a:t>
            </a:r>
          </a:p>
        </p:txBody>
      </p:sp>
      <p:sp>
        <p:nvSpPr>
          <p:cNvPr id="114" name="Text Box 160"/>
          <p:cNvSpPr txBox="1">
            <a:spLocks noChangeArrowheads="1"/>
          </p:cNvSpPr>
          <p:nvPr/>
        </p:nvSpPr>
        <p:spPr bwMode="auto">
          <a:xfrm>
            <a:off x="382588" y="4665413"/>
            <a:ext cx="2268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olidFill>
                  <a:srgbClr val="C00000"/>
                </a:solidFill>
                <a:latin typeface="Arial" panose="020B0604020202020204" pitchFamily="34" charset="0"/>
              </a:rPr>
              <a:t>Red Gun Firers</a:t>
            </a:r>
          </a:p>
        </p:txBody>
      </p:sp>
      <p:grpSp>
        <p:nvGrpSpPr>
          <p:cNvPr id="161" name="Group 160"/>
          <p:cNvGrpSpPr/>
          <p:nvPr/>
        </p:nvGrpSpPr>
        <p:grpSpPr>
          <a:xfrm>
            <a:off x="3308466" y="2344189"/>
            <a:ext cx="1796934" cy="2676698"/>
            <a:chOff x="3308466" y="2286000"/>
            <a:chExt cx="1796934" cy="2715368"/>
          </a:xfrm>
        </p:grpSpPr>
        <p:grpSp>
          <p:nvGrpSpPr>
            <p:cNvPr id="9" name="Group 64"/>
            <p:cNvGrpSpPr>
              <a:grpSpLocks/>
            </p:cNvGrpSpPr>
            <p:nvPr/>
          </p:nvGrpSpPr>
          <p:grpSpPr bwMode="auto">
            <a:xfrm>
              <a:off x="3317875" y="3048000"/>
              <a:ext cx="1784350" cy="85725"/>
              <a:chOff x="2090" y="1920"/>
              <a:chExt cx="1124" cy="54"/>
            </a:xfrm>
          </p:grpSpPr>
          <p:sp>
            <p:nvSpPr>
              <p:cNvPr id="35891" name="Oval 65"/>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2" name="Oval 66"/>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3" name="Oval 67"/>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4" name="Oval 68"/>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5" name="Oval 69"/>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6" name="Oval 70"/>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7" name="Oval 71"/>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8" name="Oval 72"/>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9" name="Oval 73"/>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900" name="Oval 74"/>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0" name="Group 75"/>
            <p:cNvGrpSpPr>
              <a:grpSpLocks/>
            </p:cNvGrpSpPr>
            <p:nvPr/>
          </p:nvGrpSpPr>
          <p:grpSpPr bwMode="auto">
            <a:xfrm>
              <a:off x="3314700" y="2286000"/>
              <a:ext cx="1784350" cy="85725"/>
              <a:chOff x="2090" y="1920"/>
              <a:chExt cx="1124" cy="54"/>
            </a:xfrm>
          </p:grpSpPr>
          <p:sp>
            <p:nvSpPr>
              <p:cNvPr id="35881" name="Oval 76"/>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2" name="Oval 77"/>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3" name="Oval 78"/>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4" name="Oval 79"/>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5" name="Oval 80"/>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6" name="Oval 81"/>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7" name="Oval 82"/>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8" name="Oval 83"/>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9" name="Oval 84"/>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90" name="Oval 85"/>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 name="Group 86"/>
            <p:cNvGrpSpPr>
              <a:grpSpLocks/>
            </p:cNvGrpSpPr>
            <p:nvPr/>
          </p:nvGrpSpPr>
          <p:grpSpPr bwMode="auto">
            <a:xfrm>
              <a:off x="3314700" y="3810000"/>
              <a:ext cx="1784350" cy="85725"/>
              <a:chOff x="2090" y="1920"/>
              <a:chExt cx="1124" cy="54"/>
            </a:xfrm>
          </p:grpSpPr>
          <p:sp>
            <p:nvSpPr>
              <p:cNvPr id="35871" name="Oval 87"/>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2" name="Oval 88"/>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3" name="Oval 89"/>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4" name="Oval 90"/>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5" name="Oval 91"/>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6" name="Oval 92"/>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7" name="Oval 93"/>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8" name="Oval 94"/>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9" name="Oval 95"/>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80" name="Oval 96"/>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2" name="Group 105"/>
            <p:cNvGrpSpPr>
              <a:grpSpLocks/>
            </p:cNvGrpSpPr>
            <p:nvPr/>
          </p:nvGrpSpPr>
          <p:grpSpPr bwMode="auto">
            <a:xfrm>
              <a:off x="3321050" y="4578350"/>
              <a:ext cx="1784350" cy="85725"/>
              <a:chOff x="2090" y="1920"/>
              <a:chExt cx="1124" cy="54"/>
            </a:xfrm>
          </p:grpSpPr>
          <p:sp>
            <p:nvSpPr>
              <p:cNvPr id="35861" name="Oval 106"/>
              <p:cNvSpPr>
                <a:spLocks noChangeArrowheads="1"/>
              </p:cNvSpPr>
              <p:nvPr/>
            </p:nvSpPr>
            <p:spPr bwMode="auto">
              <a:xfrm>
                <a:off x="3166"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2" name="Oval 107"/>
              <p:cNvSpPr>
                <a:spLocks noChangeArrowheads="1"/>
              </p:cNvSpPr>
              <p:nvPr/>
            </p:nvSpPr>
            <p:spPr bwMode="auto">
              <a:xfrm>
                <a:off x="3048"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3" name="Oval 108"/>
              <p:cNvSpPr>
                <a:spLocks noChangeArrowheads="1"/>
              </p:cNvSpPr>
              <p:nvPr/>
            </p:nvSpPr>
            <p:spPr bwMode="auto">
              <a:xfrm>
                <a:off x="293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4" name="Oval 109"/>
              <p:cNvSpPr>
                <a:spLocks noChangeArrowheads="1"/>
              </p:cNvSpPr>
              <p:nvPr/>
            </p:nvSpPr>
            <p:spPr bwMode="auto">
              <a:xfrm>
                <a:off x="2810" y="1926"/>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5" name="Oval 110"/>
              <p:cNvSpPr>
                <a:spLocks noChangeArrowheads="1"/>
              </p:cNvSpPr>
              <p:nvPr/>
            </p:nvSpPr>
            <p:spPr bwMode="auto">
              <a:xfrm>
                <a:off x="2690" y="1925"/>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6" name="Oval 111"/>
              <p:cNvSpPr>
                <a:spLocks noChangeArrowheads="1"/>
              </p:cNvSpPr>
              <p:nvPr/>
            </p:nvSpPr>
            <p:spPr bwMode="auto">
              <a:xfrm>
                <a:off x="2570" y="1924"/>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7" name="Oval 112"/>
              <p:cNvSpPr>
                <a:spLocks noChangeArrowheads="1"/>
              </p:cNvSpPr>
              <p:nvPr/>
            </p:nvSpPr>
            <p:spPr bwMode="auto">
              <a:xfrm>
                <a:off x="2450" y="1923"/>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8" name="Oval 113"/>
              <p:cNvSpPr>
                <a:spLocks noChangeArrowheads="1"/>
              </p:cNvSpPr>
              <p:nvPr/>
            </p:nvSpPr>
            <p:spPr bwMode="auto">
              <a:xfrm>
                <a:off x="2330" y="1922"/>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69" name="Oval 114"/>
              <p:cNvSpPr>
                <a:spLocks noChangeArrowheads="1"/>
              </p:cNvSpPr>
              <p:nvPr/>
            </p:nvSpPr>
            <p:spPr bwMode="auto">
              <a:xfrm>
                <a:off x="2210" y="1921"/>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5870" name="Oval 115"/>
              <p:cNvSpPr>
                <a:spLocks noChangeArrowheads="1"/>
              </p:cNvSpPr>
              <p:nvPr/>
            </p:nvSpPr>
            <p:spPr bwMode="auto">
              <a:xfrm>
                <a:off x="2090" y="1920"/>
                <a:ext cx="48" cy="48"/>
              </a:xfrm>
              <a:prstGeom prst="ellipse">
                <a:avLst/>
              </a:prstGeom>
              <a:solidFill>
                <a:schemeClr val="accent2"/>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5" name="Group 114"/>
            <p:cNvGrpSpPr/>
            <p:nvPr/>
          </p:nvGrpSpPr>
          <p:grpSpPr>
            <a:xfrm>
              <a:off x="3308466" y="2604702"/>
              <a:ext cx="1778091" cy="2396666"/>
              <a:chOff x="3385708" y="2820829"/>
              <a:chExt cx="1638372" cy="2181704"/>
            </a:xfrm>
          </p:grpSpPr>
          <p:grpSp>
            <p:nvGrpSpPr>
              <p:cNvPr id="116" name="Group 96"/>
              <p:cNvGrpSpPr>
                <a:grpSpLocks/>
              </p:cNvGrpSpPr>
              <p:nvPr/>
            </p:nvGrpSpPr>
            <p:grpSpPr bwMode="auto">
              <a:xfrm>
                <a:off x="3391518" y="4226881"/>
                <a:ext cx="1632562" cy="78437"/>
                <a:chOff x="2090" y="1920"/>
                <a:chExt cx="1124" cy="54"/>
              </a:xfrm>
            </p:grpSpPr>
            <p:sp>
              <p:nvSpPr>
                <p:cNvPr id="150" name="Oval 97"/>
                <p:cNvSpPr>
                  <a:spLocks noChangeArrowheads="1"/>
                </p:cNvSpPr>
                <p:nvPr/>
              </p:nvSpPr>
              <p:spPr bwMode="auto">
                <a:xfrm>
                  <a:off x="3166"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1" name="Oval 98"/>
                <p:cNvSpPr>
                  <a:spLocks noChangeArrowheads="1"/>
                </p:cNvSpPr>
                <p:nvPr/>
              </p:nvSpPr>
              <p:spPr bwMode="auto">
                <a:xfrm>
                  <a:off x="3048"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2" name="Oval 99"/>
                <p:cNvSpPr>
                  <a:spLocks noChangeArrowheads="1"/>
                </p:cNvSpPr>
                <p:nvPr/>
              </p:nvSpPr>
              <p:spPr bwMode="auto">
                <a:xfrm>
                  <a:off x="293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3" name="Oval 100"/>
                <p:cNvSpPr>
                  <a:spLocks noChangeArrowheads="1"/>
                </p:cNvSpPr>
                <p:nvPr/>
              </p:nvSpPr>
              <p:spPr bwMode="auto">
                <a:xfrm>
                  <a:off x="2810" y="1926"/>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4" name="Oval 101"/>
                <p:cNvSpPr>
                  <a:spLocks noChangeArrowheads="1"/>
                </p:cNvSpPr>
                <p:nvPr/>
              </p:nvSpPr>
              <p:spPr bwMode="auto">
                <a:xfrm>
                  <a:off x="269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5" name="Oval 102"/>
                <p:cNvSpPr>
                  <a:spLocks noChangeArrowheads="1"/>
                </p:cNvSpPr>
                <p:nvPr/>
              </p:nvSpPr>
              <p:spPr bwMode="auto">
                <a:xfrm>
                  <a:off x="2570"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6" name="Oval 103"/>
                <p:cNvSpPr>
                  <a:spLocks noChangeArrowheads="1"/>
                </p:cNvSpPr>
                <p:nvPr/>
              </p:nvSpPr>
              <p:spPr bwMode="auto">
                <a:xfrm>
                  <a:off x="2450"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7" name="Oval 104"/>
                <p:cNvSpPr>
                  <a:spLocks noChangeArrowheads="1"/>
                </p:cNvSpPr>
                <p:nvPr/>
              </p:nvSpPr>
              <p:spPr bwMode="auto">
                <a:xfrm>
                  <a:off x="2330" y="1922"/>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8" name="Oval 105"/>
                <p:cNvSpPr>
                  <a:spLocks noChangeArrowheads="1"/>
                </p:cNvSpPr>
                <p:nvPr/>
              </p:nvSpPr>
              <p:spPr bwMode="auto">
                <a:xfrm>
                  <a:off x="2210" y="1921"/>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59" name="Oval 106"/>
                <p:cNvSpPr>
                  <a:spLocks noChangeArrowheads="1"/>
                </p:cNvSpPr>
                <p:nvPr/>
              </p:nvSpPr>
              <p:spPr bwMode="auto">
                <a:xfrm>
                  <a:off x="2090" y="1920"/>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7" name="Group 107"/>
              <p:cNvGrpSpPr>
                <a:grpSpLocks/>
              </p:cNvGrpSpPr>
              <p:nvPr/>
            </p:nvGrpSpPr>
            <p:grpSpPr bwMode="auto">
              <a:xfrm>
                <a:off x="3385708" y="3529665"/>
                <a:ext cx="1632562" cy="78437"/>
                <a:chOff x="2090" y="1920"/>
                <a:chExt cx="1124" cy="54"/>
              </a:xfrm>
            </p:grpSpPr>
            <p:sp>
              <p:nvSpPr>
                <p:cNvPr id="140" name="Oval 108"/>
                <p:cNvSpPr>
                  <a:spLocks noChangeArrowheads="1"/>
                </p:cNvSpPr>
                <p:nvPr/>
              </p:nvSpPr>
              <p:spPr bwMode="auto">
                <a:xfrm>
                  <a:off x="3166"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1" name="Oval 109"/>
                <p:cNvSpPr>
                  <a:spLocks noChangeArrowheads="1"/>
                </p:cNvSpPr>
                <p:nvPr/>
              </p:nvSpPr>
              <p:spPr bwMode="auto">
                <a:xfrm>
                  <a:off x="3048"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2" name="Oval 110"/>
                <p:cNvSpPr>
                  <a:spLocks noChangeArrowheads="1"/>
                </p:cNvSpPr>
                <p:nvPr/>
              </p:nvSpPr>
              <p:spPr bwMode="auto">
                <a:xfrm>
                  <a:off x="293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3" name="Oval 111"/>
                <p:cNvSpPr>
                  <a:spLocks noChangeArrowheads="1"/>
                </p:cNvSpPr>
                <p:nvPr/>
              </p:nvSpPr>
              <p:spPr bwMode="auto">
                <a:xfrm>
                  <a:off x="2810" y="1926"/>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4" name="Oval 112"/>
                <p:cNvSpPr>
                  <a:spLocks noChangeArrowheads="1"/>
                </p:cNvSpPr>
                <p:nvPr/>
              </p:nvSpPr>
              <p:spPr bwMode="auto">
                <a:xfrm>
                  <a:off x="269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5" name="Oval 113"/>
                <p:cNvSpPr>
                  <a:spLocks noChangeArrowheads="1"/>
                </p:cNvSpPr>
                <p:nvPr/>
              </p:nvSpPr>
              <p:spPr bwMode="auto">
                <a:xfrm>
                  <a:off x="2570"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6" name="Oval 114"/>
                <p:cNvSpPr>
                  <a:spLocks noChangeArrowheads="1"/>
                </p:cNvSpPr>
                <p:nvPr/>
              </p:nvSpPr>
              <p:spPr bwMode="auto">
                <a:xfrm>
                  <a:off x="2450"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7" name="Oval 115"/>
                <p:cNvSpPr>
                  <a:spLocks noChangeArrowheads="1"/>
                </p:cNvSpPr>
                <p:nvPr/>
              </p:nvSpPr>
              <p:spPr bwMode="auto">
                <a:xfrm>
                  <a:off x="2330" y="1922"/>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8" name="Oval 116"/>
                <p:cNvSpPr>
                  <a:spLocks noChangeArrowheads="1"/>
                </p:cNvSpPr>
                <p:nvPr/>
              </p:nvSpPr>
              <p:spPr bwMode="auto">
                <a:xfrm>
                  <a:off x="2210" y="1921"/>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49" name="Oval 117"/>
                <p:cNvSpPr>
                  <a:spLocks noChangeArrowheads="1"/>
                </p:cNvSpPr>
                <p:nvPr/>
              </p:nvSpPr>
              <p:spPr bwMode="auto">
                <a:xfrm>
                  <a:off x="2090" y="1920"/>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8" name="Group 118"/>
              <p:cNvGrpSpPr>
                <a:grpSpLocks/>
              </p:cNvGrpSpPr>
              <p:nvPr/>
            </p:nvGrpSpPr>
            <p:grpSpPr bwMode="auto">
              <a:xfrm>
                <a:off x="3385708" y="2820829"/>
                <a:ext cx="1632562" cy="78437"/>
                <a:chOff x="2090" y="1920"/>
                <a:chExt cx="1124" cy="54"/>
              </a:xfrm>
            </p:grpSpPr>
            <p:sp>
              <p:nvSpPr>
                <p:cNvPr id="130" name="Oval 119"/>
                <p:cNvSpPr>
                  <a:spLocks noChangeArrowheads="1"/>
                </p:cNvSpPr>
                <p:nvPr/>
              </p:nvSpPr>
              <p:spPr bwMode="auto">
                <a:xfrm>
                  <a:off x="3166"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1" name="Oval 120"/>
                <p:cNvSpPr>
                  <a:spLocks noChangeArrowheads="1"/>
                </p:cNvSpPr>
                <p:nvPr/>
              </p:nvSpPr>
              <p:spPr bwMode="auto">
                <a:xfrm>
                  <a:off x="3048"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2" name="Oval 121"/>
                <p:cNvSpPr>
                  <a:spLocks noChangeArrowheads="1"/>
                </p:cNvSpPr>
                <p:nvPr/>
              </p:nvSpPr>
              <p:spPr bwMode="auto">
                <a:xfrm>
                  <a:off x="293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 name="Oval 122"/>
                <p:cNvSpPr>
                  <a:spLocks noChangeArrowheads="1"/>
                </p:cNvSpPr>
                <p:nvPr/>
              </p:nvSpPr>
              <p:spPr bwMode="auto">
                <a:xfrm>
                  <a:off x="2810" y="1926"/>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 name="Oval 123"/>
                <p:cNvSpPr>
                  <a:spLocks noChangeArrowheads="1"/>
                </p:cNvSpPr>
                <p:nvPr/>
              </p:nvSpPr>
              <p:spPr bwMode="auto">
                <a:xfrm>
                  <a:off x="269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5" name="Oval 124"/>
                <p:cNvSpPr>
                  <a:spLocks noChangeArrowheads="1"/>
                </p:cNvSpPr>
                <p:nvPr/>
              </p:nvSpPr>
              <p:spPr bwMode="auto">
                <a:xfrm>
                  <a:off x="2570"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6" name="Oval 125"/>
                <p:cNvSpPr>
                  <a:spLocks noChangeArrowheads="1"/>
                </p:cNvSpPr>
                <p:nvPr/>
              </p:nvSpPr>
              <p:spPr bwMode="auto">
                <a:xfrm>
                  <a:off x="2450"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7" name="Oval 126"/>
                <p:cNvSpPr>
                  <a:spLocks noChangeArrowheads="1"/>
                </p:cNvSpPr>
                <p:nvPr/>
              </p:nvSpPr>
              <p:spPr bwMode="auto">
                <a:xfrm>
                  <a:off x="2330" y="1922"/>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8" name="Oval 127"/>
                <p:cNvSpPr>
                  <a:spLocks noChangeArrowheads="1"/>
                </p:cNvSpPr>
                <p:nvPr/>
              </p:nvSpPr>
              <p:spPr bwMode="auto">
                <a:xfrm>
                  <a:off x="2210" y="1921"/>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9" name="Oval 128"/>
                <p:cNvSpPr>
                  <a:spLocks noChangeArrowheads="1"/>
                </p:cNvSpPr>
                <p:nvPr/>
              </p:nvSpPr>
              <p:spPr bwMode="auto">
                <a:xfrm>
                  <a:off x="2090" y="1920"/>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119" name="Group 140"/>
              <p:cNvGrpSpPr>
                <a:grpSpLocks/>
              </p:cNvGrpSpPr>
              <p:nvPr/>
            </p:nvGrpSpPr>
            <p:grpSpPr bwMode="auto">
              <a:xfrm>
                <a:off x="3385708" y="4924096"/>
                <a:ext cx="1632562" cy="78437"/>
                <a:chOff x="2090" y="1920"/>
                <a:chExt cx="1124" cy="54"/>
              </a:xfrm>
            </p:grpSpPr>
            <p:sp>
              <p:nvSpPr>
                <p:cNvPr id="120" name="Oval 141"/>
                <p:cNvSpPr>
                  <a:spLocks noChangeArrowheads="1"/>
                </p:cNvSpPr>
                <p:nvPr/>
              </p:nvSpPr>
              <p:spPr bwMode="auto">
                <a:xfrm>
                  <a:off x="3166"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1" name="Oval 142"/>
                <p:cNvSpPr>
                  <a:spLocks noChangeArrowheads="1"/>
                </p:cNvSpPr>
                <p:nvPr/>
              </p:nvSpPr>
              <p:spPr bwMode="auto">
                <a:xfrm>
                  <a:off x="3048"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2" name="Oval 143"/>
                <p:cNvSpPr>
                  <a:spLocks noChangeArrowheads="1"/>
                </p:cNvSpPr>
                <p:nvPr/>
              </p:nvSpPr>
              <p:spPr bwMode="auto">
                <a:xfrm>
                  <a:off x="293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3" name="Oval 144"/>
                <p:cNvSpPr>
                  <a:spLocks noChangeArrowheads="1"/>
                </p:cNvSpPr>
                <p:nvPr/>
              </p:nvSpPr>
              <p:spPr bwMode="auto">
                <a:xfrm>
                  <a:off x="2810" y="1926"/>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4" name="Oval 145"/>
                <p:cNvSpPr>
                  <a:spLocks noChangeArrowheads="1"/>
                </p:cNvSpPr>
                <p:nvPr/>
              </p:nvSpPr>
              <p:spPr bwMode="auto">
                <a:xfrm>
                  <a:off x="2690" y="1925"/>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5" name="Oval 146"/>
                <p:cNvSpPr>
                  <a:spLocks noChangeArrowheads="1"/>
                </p:cNvSpPr>
                <p:nvPr/>
              </p:nvSpPr>
              <p:spPr bwMode="auto">
                <a:xfrm>
                  <a:off x="2570" y="1924"/>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6" name="Oval 147"/>
                <p:cNvSpPr>
                  <a:spLocks noChangeArrowheads="1"/>
                </p:cNvSpPr>
                <p:nvPr/>
              </p:nvSpPr>
              <p:spPr bwMode="auto">
                <a:xfrm>
                  <a:off x="2450" y="1923"/>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7" name="Oval 148"/>
                <p:cNvSpPr>
                  <a:spLocks noChangeArrowheads="1"/>
                </p:cNvSpPr>
                <p:nvPr/>
              </p:nvSpPr>
              <p:spPr bwMode="auto">
                <a:xfrm>
                  <a:off x="2330" y="1922"/>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8" name="Oval 149"/>
                <p:cNvSpPr>
                  <a:spLocks noChangeArrowheads="1"/>
                </p:cNvSpPr>
                <p:nvPr/>
              </p:nvSpPr>
              <p:spPr bwMode="auto">
                <a:xfrm>
                  <a:off x="2210" y="1921"/>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29" name="Oval 150"/>
                <p:cNvSpPr>
                  <a:spLocks noChangeArrowheads="1"/>
                </p:cNvSpPr>
                <p:nvPr/>
              </p:nvSpPr>
              <p:spPr bwMode="auto">
                <a:xfrm>
                  <a:off x="2090" y="1920"/>
                  <a:ext cx="48" cy="48"/>
                </a:xfrm>
                <a:prstGeom prst="ellipse">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sp>
        <p:nvSpPr>
          <p:cNvPr id="160" name="Text Box 154"/>
          <p:cNvSpPr txBox="1">
            <a:spLocks noChangeArrowheads="1"/>
          </p:cNvSpPr>
          <p:nvPr/>
        </p:nvSpPr>
        <p:spPr bwMode="auto">
          <a:xfrm>
            <a:off x="364026" y="2302074"/>
            <a:ext cx="22947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dirty="0">
                <a:latin typeface="Arial" panose="020B0604020202020204" pitchFamily="34" charset="0"/>
              </a:rPr>
              <a:t>12.5 X 25 </a:t>
            </a:r>
            <a:r>
              <a:rPr lang="en-US" altLang="en-US" sz="1600" b="1" dirty="0" smtClean="0">
                <a:latin typeface="Arial" panose="020B0604020202020204" pitchFamily="34" charset="0"/>
              </a:rPr>
              <a:t>m </a:t>
            </a:r>
            <a:r>
              <a:rPr lang="en-US" altLang="en-US" sz="1600" b="1" dirty="0">
                <a:latin typeface="Arial" panose="020B0604020202020204" pitchFamily="34" charset="0"/>
              </a:rPr>
              <a:t>Coverage</a:t>
            </a:r>
          </a:p>
        </p:txBody>
      </p:sp>
    </p:spTree>
    <p:extLst>
      <p:ext uri="{BB962C8B-B14F-4D97-AF65-F5344CB8AC3E}">
        <p14:creationId xmlns:p14="http://schemas.microsoft.com/office/powerpoint/2010/main" val="46566178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type="title"/>
          </p:nvPr>
        </p:nvSpPr>
        <p:spPr/>
        <p:txBody>
          <a:bodyPr/>
          <a:lstStyle/>
          <a:p>
            <a:r>
              <a:rPr lang="en-US" altLang="en-US" dirty="0" smtClean="0"/>
              <a:t>Land Acquisition</a:t>
            </a:r>
          </a:p>
        </p:txBody>
      </p:sp>
      <p:pic>
        <p:nvPicPr>
          <p:cNvPr id="37893" name="Picture 4" descr="IMG_15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057275"/>
            <a:ext cx="6705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94350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ChangeArrowheads="1"/>
          </p:cNvSpPr>
          <p:nvPr/>
        </p:nvSpPr>
        <p:spPr bwMode="auto">
          <a:xfrm>
            <a:off x="290513" y="1063625"/>
            <a:ext cx="5112760"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465138" indent="-239713">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40000"/>
              </a:spcBef>
            </a:pPr>
            <a:r>
              <a:rPr lang="en-US" altLang="en-US" b="1" dirty="0">
                <a:latin typeface="Arial" panose="020B0604020202020204" pitchFamily="34" charset="0"/>
              </a:rPr>
              <a:t>Dynamite</a:t>
            </a:r>
            <a:endParaRPr lang="en-US" altLang="en-US" sz="2000" b="1" dirty="0">
              <a:latin typeface="Arial" panose="020B0604020202020204" pitchFamily="34" charset="0"/>
            </a:endParaRPr>
          </a:p>
          <a:p>
            <a:pPr lvl="1">
              <a:lnSpc>
                <a:spcPct val="95000"/>
              </a:lnSpc>
              <a:spcBef>
                <a:spcPct val="30000"/>
              </a:spcBef>
              <a:buFontTx/>
              <a:buChar char="•"/>
              <a:tabLst>
                <a:tab pos="681038" algn="l"/>
              </a:tabLst>
            </a:pPr>
            <a:r>
              <a:rPr lang="en-US" altLang="en-US" sz="2200" dirty="0">
                <a:latin typeface="Arial" panose="020B0604020202020204" pitchFamily="34" charset="0"/>
              </a:rPr>
              <a:t>P</a:t>
            </a:r>
            <a:r>
              <a:rPr lang="en-US" altLang="en-US" sz="2200" dirty="0" smtClean="0">
                <a:latin typeface="Arial" panose="020B0604020202020204" pitchFamily="34" charset="0"/>
              </a:rPr>
              <a:t>laced </a:t>
            </a:r>
            <a:r>
              <a:rPr lang="en-US" altLang="en-US" sz="2200" dirty="0">
                <a:latin typeface="Arial" panose="020B0604020202020204" pitchFamily="34" charset="0"/>
              </a:rPr>
              <a:t>in shallow shot </a:t>
            </a:r>
            <a:r>
              <a:rPr lang="en-US" altLang="en-US" sz="2200" dirty="0" smtClean="0">
                <a:latin typeface="Arial" panose="020B0604020202020204" pitchFamily="34" charset="0"/>
              </a:rPr>
              <a:t>holes, </a:t>
            </a:r>
            <a:r>
              <a:rPr lang="en-US" altLang="en-US" sz="2200" dirty="0" smtClean="0">
                <a:latin typeface="Arial" panose="020B0604020202020204" pitchFamily="34" charset="0"/>
              </a:rPr>
              <a:t>	typically </a:t>
            </a:r>
            <a:r>
              <a:rPr lang="en-US" altLang="en-US" sz="2200" dirty="0">
                <a:latin typeface="Arial" panose="020B0604020202020204" pitchFamily="34" charset="0"/>
              </a:rPr>
              <a:t>5 to 30 m </a:t>
            </a:r>
            <a:r>
              <a:rPr lang="en-US" altLang="en-US" sz="2200" dirty="0" smtClean="0">
                <a:latin typeface="Arial" panose="020B0604020202020204" pitchFamily="34" charset="0"/>
              </a:rPr>
              <a:t>deep.</a:t>
            </a:r>
            <a:endParaRPr lang="en-US" altLang="en-US" sz="2200" dirty="0">
              <a:latin typeface="Arial" panose="020B0604020202020204" pitchFamily="34" charset="0"/>
            </a:endParaRPr>
          </a:p>
          <a:p>
            <a:pPr lvl="1">
              <a:lnSpc>
                <a:spcPct val="95000"/>
              </a:lnSpc>
              <a:spcBef>
                <a:spcPct val="30000"/>
              </a:spcBef>
              <a:buFontTx/>
              <a:buChar char="•"/>
              <a:tabLst>
                <a:tab pos="681038" algn="l"/>
              </a:tabLst>
            </a:pPr>
            <a:r>
              <a:rPr lang="en-US" altLang="en-US" sz="2200" dirty="0">
                <a:latin typeface="Arial" panose="020B0604020202020204" pitchFamily="34" charset="0"/>
              </a:rPr>
              <a:t>The depth of the hole is chosen to </a:t>
            </a:r>
            <a:r>
              <a:rPr lang="en-US" altLang="en-US" sz="2200" dirty="0" smtClean="0">
                <a:latin typeface="Arial" panose="020B0604020202020204" pitchFamily="34" charset="0"/>
              </a:rPr>
              <a:t>	get </a:t>
            </a:r>
            <a:r>
              <a:rPr lang="en-US" altLang="en-US" sz="2200" dirty="0">
                <a:latin typeface="Arial" panose="020B0604020202020204" pitchFamily="34" charset="0"/>
              </a:rPr>
              <a:t>the best </a:t>
            </a:r>
            <a:r>
              <a:rPr lang="en-US" altLang="en-US" sz="2200" dirty="0" smtClean="0">
                <a:latin typeface="Arial" panose="020B0604020202020204" pitchFamily="34" charset="0"/>
              </a:rPr>
              <a:t>coupling.</a:t>
            </a:r>
            <a:endParaRPr lang="en-US" altLang="en-US" sz="2200" dirty="0">
              <a:latin typeface="Arial" panose="020B0604020202020204" pitchFamily="34" charset="0"/>
            </a:endParaRPr>
          </a:p>
          <a:p>
            <a:pPr lvl="1">
              <a:lnSpc>
                <a:spcPct val="95000"/>
              </a:lnSpc>
              <a:spcBef>
                <a:spcPct val="30000"/>
              </a:spcBef>
              <a:buFontTx/>
              <a:buChar char="•"/>
              <a:tabLst>
                <a:tab pos="681038" algn="l"/>
              </a:tabLst>
            </a:pPr>
            <a:r>
              <a:rPr lang="en-US" altLang="en-US" sz="2200" dirty="0">
                <a:latin typeface="Arial" panose="020B0604020202020204" pitchFamily="34" charset="0"/>
              </a:rPr>
              <a:t>It is expensive, labor intensive and </a:t>
            </a:r>
            <a:r>
              <a:rPr lang="en-US" altLang="en-US" sz="2200" dirty="0" smtClean="0">
                <a:latin typeface="Arial" panose="020B0604020202020204" pitchFamily="34" charset="0"/>
              </a:rPr>
              <a:t>	there </a:t>
            </a:r>
            <a:r>
              <a:rPr lang="en-US" altLang="en-US" sz="2200" dirty="0">
                <a:latin typeface="Arial" panose="020B0604020202020204" pitchFamily="34" charset="0"/>
              </a:rPr>
              <a:t>are </a:t>
            </a:r>
            <a:r>
              <a:rPr lang="en-US" altLang="en-US" sz="2200" dirty="0" smtClean="0">
                <a:latin typeface="Arial" panose="020B0604020202020204" pitchFamily="34" charset="0"/>
              </a:rPr>
              <a:t>safety </a:t>
            </a:r>
            <a:r>
              <a:rPr lang="en-US" altLang="en-US" sz="2200" dirty="0" smtClean="0">
                <a:latin typeface="Arial" panose="020B0604020202020204" pitchFamily="34" charset="0"/>
              </a:rPr>
              <a:t>issues.</a:t>
            </a:r>
            <a:endParaRPr lang="en-US" altLang="en-US" sz="2200" dirty="0">
              <a:latin typeface="Arial" panose="020B0604020202020204" pitchFamily="34" charset="0"/>
            </a:endParaRPr>
          </a:p>
          <a:p>
            <a:pPr lvl="1">
              <a:lnSpc>
                <a:spcPct val="95000"/>
              </a:lnSpc>
              <a:spcBef>
                <a:spcPct val="30000"/>
              </a:spcBef>
              <a:buFontTx/>
              <a:buChar char="•"/>
              <a:tabLst>
                <a:tab pos="681038" algn="l"/>
              </a:tabLst>
            </a:pPr>
            <a:r>
              <a:rPr lang="en-US" altLang="en-US" sz="2200" dirty="0">
                <a:latin typeface="Arial" panose="020B0604020202020204" pitchFamily="34" charset="0"/>
              </a:rPr>
              <a:t>It is used in areas where other </a:t>
            </a:r>
            <a:r>
              <a:rPr lang="en-US" altLang="en-US" sz="2200" dirty="0" smtClean="0">
                <a:latin typeface="Arial" panose="020B0604020202020204" pitchFamily="34" charset="0"/>
              </a:rPr>
              <a:t>	surface sources, </a:t>
            </a:r>
            <a:r>
              <a:rPr lang="en-US" altLang="en-US" sz="2200" dirty="0">
                <a:latin typeface="Arial" panose="020B0604020202020204" pitchFamily="34" charset="0"/>
              </a:rPr>
              <a:t>like </a:t>
            </a:r>
            <a:r>
              <a:rPr lang="en-US" altLang="en-US" sz="2200" dirty="0" smtClean="0">
                <a:latin typeface="Arial" panose="020B0604020202020204" pitchFamily="34" charset="0"/>
              </a:rPr>
              <a:t>vibroseis, 	cannot </a:t>
            </a:r>
            <a:r>
              <a:rPr lang="en-US" altLang="en-US" sz="2200" dirty="0">
                <a:latin typeface="Arial" panose="020B0604020202020204" pitchFamily="34" charset="0"/>
              </a:rPr>
              <a:t>be </a:t>
            </a:r>
            <a:r>
              <a:rPr lang="en-US" altLang="en-US" sz="2200" dirty="0" smtClean="0">
                <a:latin typeface="Arial" panose="020B0604020202020204" pitchFamily="34" charset="0"/>
              </a:rPr>
              <a:t>used. </a:t>
            </a:r>
            <a:endParaRPr lang="en-US" altLang="en-US" sz="2200" dirty="0">
              <a:latin typeface="Arial" panose="020B0604020202020204" pitchFamily="34" charset="0"/>
            </a:endParaRPr>
          </a:p>
          <a:p>
            <a:pPr lvl="1">
              <a:lnSpc>
                <a:spcPct val="95000"/>
              </a:lnSpc>
              <a:spcBef>
                <a:spcPct val="30000"/>
              </a:spcBef>
              <a:buFontTx/>
              <a:buChar char="•"/>
              <a:tabLst>
                <a:tab pos="681038" algn="l"/>
              </a:tabLst>
            </a:pPr>
            <a:r>
              <a:rPr lang="en-US" altLang="en-US" sz="2200" dirty="0" smtClean="0">
                <a:latin typeface="Arial" panose="020B0604020202020204" pitchFamily="34" charset="0"/>
              </a:rPr>
              <a:t>It may </a:t>
            </a:r>
            <a:r>
              <a:rPr lang="en-US" altLang="en-US" sz="2200" dirty="0">
                <a:latin typeface="Arial" panose="020B0604020202020204" pitchFamily="34" charset="0"/>
              </a:rPr>
              <a:t>be used when the surface is </a:t>
            </a:r>
            <a:r>
              <a:rPr lang="en-US" altLang="en-US" sz="2200" dirty="0" smtClean="0">
                <a:latin typeface="Arial" panose="020B0604020202020204" pitchFamily="34" charset="0"/>
              </a:rPr>
              <a:t>	covered </a:t>
            </a:r>
            <a:r>
              <a:rPr lang="en-US" altLang="en-US" sz="2200" dirty="0">
                <a:latin typeface="Arial" panose="020B0604020202020204" pitchFamily="34" charset="0"/>
              </a:rPr>
              <a:t>by a thick layer of gravel </a:t>
            </a:r>
            <a:r>
              <a:rPr lang="en-US" altLang="en-US" sz="2200" dirty="0" smtClean="0">
                <a:latin typeface="Arial" panose="020B0604020202020204" pitchFamily="34" charset="0"/>
              </a:rPr>
              <a:t>	or </a:t>
            </a:r>
            <a:r>
              <a:rPr lang="en-US" altLang="en-US" sz="2200" dirty="0">
                <a:latin typeface="Arial" panose="020B0604020202020204" pitchFamily="34" charset="0"/>
              </a:rPr>
              <a:t>sand, </a:t>
            </a:r>
            <a:r>
              <a:rPr lang="en-US" altLang="en-US" sz="2200" dirty="0" smtClean="0">
                <a:latin typeface="Arial" panose="020B0604020202020204" pitchFamily="34" charset="0"/>
              </a:rPr>
              <a:t>has </a:t>
            </a:r>
            <a:r>
              <a:rPr lang="en-US" altLang="en-US" sz="2200" dirty="0">
                <a:latin typeface="Arial" panose="020B0604020202020204" pitchFamily="34" charset="0"/>
              </a:rPr>
              <a:t>mountainous terrain, </a:t>
            </a:r>
            <a:r>
              <a:rPr lang="en-US" altLang="en-US" sz="2200" dirty="0" smtClean="0">
                <a:latin typeface="Arial" panose="020B0604020202020204" pitchFamily="34" charset="0"/>
              </a:rPr>
              <a:t>	or is a swamp </a:t>
            </a:r>
            <a:r>
              <a:rPr lang="en-US" altLang="en-US" sz="2200" dirty="0">
                <a:latin typeface="Arial" panose="020B0604020202020204" pitchFamily="34" charset="0"/>
              </a:rPr>
              <a:t>or </a:t>
            </a:r>
            <a:r>
              <a:rPr lang="en-US" altLang="en-US" sz="2200" dirty="0" smtClean="0">
                <a:latin typeface="Arial" panose="020B0604020202020204" pitchFamily="34" charset="0"/>
              </a:rPr>
              <a:t>dense jungle.</a:t>
            </a:r>
            <a:endParaRPr lang="en-US" altLang="en-US" sz="2200" dirty="0">
              <a:latin typeface="Arial" panose="020B0604020202020204" pitchFamily="34" charset="0"/>
            </a:endParaRPr>
          </a:p>
          <a:p>
            <a:pPr lvl="1">
              <a:lnSpc>
                <a:spcPct val="95000"/>
              </a:lnSpc>
              <a:spcBef>
                <a:spcPct val="40000"/>
              </a:spcBef>
              <a:buFontTx/>
              <a:buChar char="–"/>
            </a:pPr>
            <a:endParaRPr lang="en-US" altLang="en-US" sz="2200" dirty="0">
              <a:latin typeface="Arial" panose="020B0604020202020204" pitchFamily="34" charset="0"/>
            </a:endParaRPr>
          </a:p>
        </p:txBody>
      </p:sp>
      <p:pic>
        <p:nvPicPr>
          <p:cNvPr id="38917" name="Picture 3" descr="alaskashot"/>
          <p:cNvPicPr>
            <a:picLocks noChangeAspect="1" noChangeArrowheads="1"/>
          </p:cNvPicPr>
          <p:nvPr/>
        </p:nvPicPr>
        <p:blipFill>
          <a:blip r:embed="rId3" cstate="print">
            <a:extLst>
              <a:ext uri="{28A0092B-C50C-407E-A947-70E740481C1C}">
                <a14:useLocalDpi xmlns:a14="http://schemas.microsoft.com/office/drawing/2010/main" val="0"/>
              </a:ext>
            </a:extLst>
          </a:blip>
          <a:srcRect l="10295"/>
          <a:stretch>
            <a:fillRect/>
          </a:stretch>
        </p:blipFill>
        <p:spPr bwMode="auto">
          <a:xfrm>
            <a:off x="5808888" y="1498600"/>
            <a:ext cx="2927350" cy="4502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8918" name="Rectangle 4"/>
          <p:cNvSpPr>
            <a:spLocks noGrp="1" noChangeArrowheads="1"/>
          </p:cNvSpPr>
          <p:nvPr>
            <p:ph type="title"/>
          </p:nvPr>
        </p:nvSpPr>
        <p:spPr/>
        <p:txBody>
          <a:bodyPr/>
          <a:lstStyle/>
          <a:p>
            <a:r>
              <a:rPr lang="en-US" altLang="en-US" dirty="0" smtClean="0"/>
              <a:t>Land Source – Option 1</a:t>
            </a:r>
          </a:p>
        </p:txBody>
      </p:sp>
    </p:spTree>
    <p:extLst>
      <p:ext uri="{BB962C8B-B14F-4D97-AF65-F5344CB8AC3E}">
        <p14:creationId xmlns:p14="http://schemas.microsoft.com/office/powerpoint/2010/main" val="2769744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type="title"/>
          </p:nvPr>
        </p:nvSpPr>
        <p:spPr/>
        <p:txBody>
          <a:bodyPr/>
          <a:lstStyle/>
          <a:p>
            <a:r>
              <a:rPr lang="en-US" altLang="en-US" dirty="0" smtClean="0"/>
              <a:t>Introduction</a:t>
            </a:r>
          </a:p>
        </p:txBody>
      </p:sp>
      <p:sp>
        <p:nvSpPr>
          <p:cNvPr id="12293" name="Rectangle 6"/>
          <p:cNvSpPr>
            <a:spLocks noChangeArrowheads="1"/>
          </p:cNvSpPr>
          <p:nvPr/>
        </p:nvSpPr>
        <p:spPr bwMode="auto">
          <a:xfrm>
            <a:off x="365125" y="1235122"/>
            <a:ext cx="821931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8925" indent="-288925">
              <a:defRPr sz="2400">
                <a:solidFill>
                  <a:schemeClr val="tx1"/>
                </a:solidFill>
                <a:latin typeface="Times New Roman" panose="02020603050405020304" pitchFamily="18" charset="0"/>
              </a:defRPr>
            </a:lvl1pPr>
            <a:lvl2pPr marL="804863" indent="-28733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35000"/>
              </a:spcBef>
            </a:pPr>
            <a:r>
              <a:rPr lang="en-US" altLang="en-US" dirty="0">
                <a:latin typeface="Arial" panose="020B0604020202020204" pitchFamily="34" charset="0"/>
              </a:rPr>
              <a:t>Keeping this goal and cost considerations in </a:t>
            </a:r>
            <a:r>
              <a:rPr lang="en-US" altLang="en-US" dirty="0" smtClean="0">
                <a:latin typeface="Arial" panose="020B0604020202020204" pitchFamily="34" charset="0"/>
              </a:rPr>
              <a:t>mind, </a:t>
            </a:r>
            <a:r>
              <a:rPr lang="en-US" altLang="en-US" dirty="0">
                <a:latin typeface="Arial" panose="020B0604020202020204" pitchFamily="34" charset="0"/>
              </a:rPr>
              <a:t>we </a:t>
            </a:r>
            <a:r>
              <a:rPr lang="en-US" altLang="en-US" dirty="0" smtClean="0">
                <a:latin typeface="Arial" panose="020B0604020202020204" pitchFamily="34" charset="0"/>
              </a:rPr>
              <a:t>have to specify </a:t>
            </a:r>
            <a:r>
              <a:rPr lang="en-US" altLang="en-US" dirty="0">
                <a:latin typeface="Arial" panose="020B0604020202020204" pitchFamily="34" charset="0"/>
              </a:rPr>
              <a:t>acquisition parameters such as:</a:t>
            </a:r>
          </a:p>
          <a:p>
            <a:pPr lvl="1">
              <a:lnSpc>
                <a:spcPct val="95000"/>
              </a:lnSpc>
              <a:spcBef>
                <a:spcPct val="35000"/>
              </a:spcBef>
              <a:buFontTx/>
              <a:buChar char="–"/>
            </a:pPr>
            <a:r>
              <a:rPr lang="en-US" altLang="en-US" dirty="0">
                <a:latin typeface="Arial" panose="020B0604020202020204" pitchFamily="34" charset="0"/>
              </a:rPr>
              <a:t>Source and receiver </a:t>
            </a:r>
            <a:r>
              <a:rPr lang="en-US" altLang="en-US" dirty="0" smtClean="0">
                <a:latin typeface="Arial" panose="020B0604020202020204" pitchFamily="34" charset="0"/>
              </a:rPr>
              <a:t>spacing,</a:t>
            </a:r>
            <a:endParaRPr lang="en-US" altLang="en-US" dirty="0">
              <a:latin typeface="Arial" panose="020B0604020202020204" pitchFamily="34" charset="0"/>
            </a:endParaRPr>
          </a:p>
          <a:p>
            <a:pPr lvl="1">
              <a:lnSpc>
                <a:spcPct val="95000"/>
              </a:lnSpc>
              <a:spcBef>
                <a:spcPct val="35000"/>
              </a:spcBef>
              <a:buFontTx/>
              <a:buChar char="–"/>
            </a:pPr>
            <a:r>
              <a:rPr lang="en-US" altLang="en-US" dirty="0">
                <a:latin typeface="Arial" panose="020B0604020202020204" pitchFamily="34" charset="0"/>
              </a:rPr>
              <a:t>Survey </a:t>
            </a:r>
            <a:r>
              <a:rPr lang="en-US" altLang="en-US" dirty="0" smtClean="0">
                <a:latin typeface="Arial" panose="020B0604020202020204" pitchFamily="34" charset="0"/>
              </a:rPr>
              <a:t>surface area,</a:t>
            </a:r>
            <a:endParaRPr lang="en-US" altLang="en-US" dirty="0">
              <a:latin typeface="Arial" panose="020B0604020202020204" pitchFamily="34" charset="0"/>
            </a:endParaRPr>
          </a:p>
          <a:p>
            <a:pPr lvl="1">
              <a:lnSpc>
                <a:spcPct val="95000"/>
              </a:lnSpc>
              <a:spcBef>
                <a:spcPct val="35000"/>
              </a:spcBef>
              <a:buFontTx/>
              <a:buChar char="–"/>
            </a:pPr>
            <a:r>
              <a:rPr lang="en-US" altLang="en-US" dirty="0">
                <a:latin typeface="Arial" panose="020B0604020202020204" pitchFamily="34" charset="0"/>
              </a:rPr>
              <a:t>Record </a:t>
            </a:r>
            <a:r>
              <a:rPr lang="en-US" altLang="en-US" dirty="0" smtClean="0">
                <a:latin typeface="Arial" panose="020B0604020202020204" pitchFamily="34" charset="0"/>
              </a:rPr>
              <a:t>length, and</a:t>
            </a:r>
            <a:endParaRPr lang="en-US" altLang="en-US" dirty="0">
              <a:latin typeface="Arial" panose="020B0604020202020204" pitchFamily="34" charset="0"/>
            </a:endParaRPr>
          </a:p>
          <a:p>
            <a:pPr lvl="1">
              <a:lnSpc>
                <a:spcPct val="95000"/>
              </a:lnSpc>
              <a:spcBef>
                <a:spcPct val="35000"/>
              </a:spcBef>
              <a:buFontTx/>
              <a:buChar char="–"/>
            </a:pPr>
            <a:r>
              <a:rPr lang="en-US" altLang="en-US" dirty="0">
                <a:latin typeface="Arial" panose="020B0604020202020204" pitchFamily="34" charset="0"/>
              </a:rPr>
              <a:t>Noise mitigation </a:t>
            </a:r>
            <a:r>
              <a:rPr lang="en-US" altLang="en-US" dirty="0" smtClean="0">
                <a:latin typeface="Arial" panose="020B0604020202020204" pitchFamily="34" charset="0"/>
              </a:rPr>
              <a:t>methodologies.</a:t>
            </a:r>
            <a:endParaRPr lang="en-US" altLang="en-US" dirty="0">
              <a:latin typeface="Arial" panose="020B0604020202020204" pitchFamily="34" charset="0"/>
            </a:endParaRPr>
          </a:p>
        </p:txBody>
      </p:sp>
    </p:spTree>
    <p:extLst>
      <p:ext uri="{BB962C8B-B14F-4D97-AF65-F5344CB8AC3E}">
        <p14:creationId xmlns:p14="http://schemas.microsoft.com/office/powerpoint/2010/main" val="299914364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ChangeArrowheads="1"/>
          </p:cNvSpPr>
          <p:nvPr/>
        </p:nvSpPr>
        <p:spPr bwMode="auto">
          <a:xfrm>
            <a:off x="304800" y="1019175"/>
            <a:ext cx="4903788"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30000"/>
              </a:spcBef>
            </a:pPr>
            <a:r>
              <a:rPr lang="en-US" altLang="en-US" b="1" dirty="0">
                <a:latin typeface="Arial" panose="020B0604020202020204" pitchFamily="34" charset="0"/>
              </a:rPr>
              <a:t>Vibroseis</a:t>
            </a:r>
          </a:p>
          <a:p>
            <a:pPr lvl="1">
              <a:lnSpc>
                <a:spcPct val="95000"/>
              </a:lnSpc>
              <a:spcBef>
                <a:spcPct val="30000"/>
              </a:spcBef>
              <a:buFontTx/>
              <a:buChar char="•"/>
              <a:tabLst>
                <a:tab pos="631825" algn="l"/>
              </a:tabLst>
            </a:pPr>
            <a:r>
              <a:rPr lang="en-US" altLang="en-US" sz="2200" dirty="0">
                <a:latin typeface="Arial" panose="020B0604020202020204" pitchFamily="34" charset="0"/>
              </a:rPr>
              <a:t>A </a:t>
            </a:r>
            <a:r>
              <a:rPr lang="en-US" altLang="en-US" sz="2200" dirty="0">
                <a:latin typeface="Arial" panose="020B0604020202020204" pitchFamily="34" charset="0"/>
                <a:cs typeface="Arial" panose="020B0604020202020204" pitchFamily="34" charset="0"/>
              </a:rPr>
              <a:t>large </a:t>
            </a:r>
            <a:r>
              <a:rPr lang="en-US" altLang="en-US" sz="2200" dirty="0" smtClean="0">
                <a:latin typeface="Arial" panose="020B0604020202020204" pitchFamily="34" charset="0"/>
                <a:cs typeface="Arial" panose="020B0604020202020204" pitchFamily="34" charset="0"/>
              </a:rPr>
              <a:t>plate </a:t>
            </a:r>
            <a:r>
              <a:rPr lang="en-US" altLang="en-US" sz="2200" dirty="0">
                <a:latin typeface="Arial" panose="020B0604020202020204" pitchFamily="34" charset="0"/>
                <a:cs typeface="Arial" panose="020B0604020202020204" pitchFamily="34" charset="0"/>
              </a:rPr>
              <a:t>is vibrated up and </a:t>
            </a:r>
            <a:r>
              <a:rPr lang="en-US" altLang="en-US" sz="2200" dirty="0" smtClean="0">
                <a:latin typeface="Arial" panose="020B0604020202020204" pitchFamily="34" charset="0"/>
                <a:cs typeface="Arial" panose="020B0604020202020204" pitchFamily="34" charset="0"/>
              </a:rPr>
              <a:t>	down </a:t>
            </a:r>
            <a:r>
              <a:rPr lang="en-US" altLang="en-US" sz="2200" dirty="0">
                <a:latin typeface="Arial" panose="020B0604020202020204" pitchFamily="34" charset="0"/>
                <a:cs typeface="Arial" panose="020B0604020202020204" pitchFamily="34" charset="0"/>
              </a:rPr>
              <a:t>to send a seismic wave </a:t>
            </a:r>
            <a:r>
              <a:rPr lang="en-US" altLang="en-US" sz="2200" dirty="0" smtClean="0">
                <a:latin typeface="Arial" panose="020B0604020202020204" pitchFamily="34" charset="0"/>
                <a:cs typeface="Arial" panose="020B0604020202020204" pitchFamily="34" charset="0"/>
              </a:rPr>
              <a:t>	into </a:t>
            </a:r>
            <a:r>
              <a:rPr lang="en-US" altLang="en-US" sz="2200" dirty="0">
                <a:latin typeface="Arial" panose="020B0604020202020204" pitchFamily="34" charset="0"/>
                <a:cs typeface="Arial" panose="020B0604020202020204" pitchFamily="34" charset="0"/>
              </a:rPr>
              <a:t>the </a:t>
            </a:r>
            <a:r>
              <a:rPr lang="en-US" altLang="en-US" sz="2200" dirty="0" smtClean="0">
                <a:latin typeface="Arial" panose="020B0604020202020204" pitchFamily="34" charset="0"/>
                <a:cs typeface="Arial" panose="020B0604020202020204" pitchFamily="34" charset="0"/>
              </a:rPr>
              <a:t>ground.</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The truck’s entire weight is placed </a:t>
            </a:r>
            <a:r>
              <a:rPr lang="en-US" altLang="en-US" sz="2200" dirty="0" smtClean="0">
                <a:latin typeface="Arial" panose="020B0604020202020204" pitchFamily="34" charset="0"/>
                <a:cs typeface="Arial" panose="020B0604020202020204" pitchFamily="34" charset="0"/>
              </a:rPr>
              <a:t>	on the </a:t>
            </a:r>
            <a:r>
              <a:rPr lang="en-US" altLang="en-US" sz="2200" dirty="0">
                <a:latin typeface="Arial" panose="020B0604020202020204" pitchFamily="34" charset="0"/>
                <a:cs typeface="Arial" panose="020B0604020202020204" pitchFamily="34" charset="0"/>
              </a:rPr>
              <a:t>base plate </a:t>
            </a:r>
            <a:r>
              <a:rPr lang="en-US" altLang="en-US" sz="2200" dirty="0" smtClean="0">
                <a:latin typeface="Arial" panose="020B0604020202020204" pitchFamily="34" charset="0"/>
                <a:cs typeface="Arial" panose="020B0604020202020204" pitchFamily="34" charset="0"/>
              </a:rPr>
              <a:t>to get good 	coupling with the ground.</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In general, there is minor surface </a:t>
            </a:r>
            <a:r>
              <a:rPr lang="en-US" altLang="en-US" sz="2200" dirty="0" smtClean="0">
                <a:latin typeface="Arial" panose="020B0604020202020204" pitchFamily="34" charset="0"/>
                <a:cs typeface="Arial" panose="020B0604020202020204" pitchFamily="34" charset="0"/>
              </a:rPr>
              <a:t>	impact.</a:t>
            </a:r>
          </a:p>
        </p:txBody>
      </p:sp>
      <p:pic>
        <p:nvPicPr>
          <p:cNvPr id="3994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3125" t="33200" r="18124" b="20399"/>
          <a:stretch>
            <a:fillRect/>
          </a:stretch>
        </p:blipFill>
        <p:spPr bwMode="auto">
          <a:xfrm>
            <a:off x="5279186" y="1644795"/>
            <a:ext cx="3716337" cy="18002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39943" name="Rectangle 5"/>
          <p:cNvSpPr>
            <a:spLocks noGrp="1" noChangeArrowheads="1"/>
          </p:cNvSpPr>
          <p:nvPr>
            <p:ph type="title"/>
          </p:nvPr>
        </p:nvSpPr>
        <p:spPr/>
        <p:txBody>
          <a:bodyPr/>
          <a:lstStyle/>
          <a:p>
            <a:r>
              <a:rPr lang="en-US" altLang="en-US" dirty="0" smtClean="0"/>
              <a:t>Land Source – Option 2</a:t>
            </a:r>
          </a:p>
        </p:txBody>
      </p:sp>
      <p:sp>
        <p:nvSpPr>
          <p:cNvPr id="6" name="Rectangle 2"/>
          <p:cNvSpPr>
            <a:spLocks noChangeArrowheads="1"/>
          </p:cNvSpPr>
          <p:nvPr/>
        </p:nvSpPr>
        <p:spPr bwMode="auto">
          <a:xfrm>
            <a:off x="304800" y="4289359"/>
            <a:ext cx="8121534" cy="204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1">
              <a:lnSpc>
                <a:spcPct val="95000"/>
              </a:lnSpc>
              <a:spcBef>
                <a:spcPct val="30000"/>
              </a:spcBef>
              <a:buFontTx/>
              <a:buChar char="•"/>
              <a:tabLst>
                <a:tab pos="631825" algn="l"/>
              </a:tabLst>
            </a:pPr>
            <a:r>
              <a:rPr lang="en-US" altLang="en-US" sz="2200" dirty="0" smtClean="0">
                <a:latin typeface="Arial" panose="020B0604020202020204" pitchFamily="34" charset="0"/>
                <a:cs typeface="Arial" panose="020B0604020202020204" pitchFamily="34" charset="0"/>
              </a:rPr>
              <a:t>It </a:t>
            </a:r>
            <a:r>
              <a:rPr lang="en-US" altLang="en-US" sz="2200" dirty="0">
                <a:latin typeface="Arial" panose="020B0604020202020204" pitchFamily="34" charset="0"/>
                <a:cs typeface="Arial" panose="020B0604020202020204" pitchFamily="34" charset="0"/>
              </a:rPr>
              <a:t>is less expensive than </a:t>
            </a:r>
            <a:r>
              <a:rPr lang="en-US" altLang="en-US" sz="2200" dirty="0" smtClean="0">
                <a:latin typeface="Arial" panose="020B0604020202020204" pitchFamily="34" charset="0"/>
                <a:cs typeface="Arial" panose="020B0604020202020204" pitchFamily="34" charset="0"/>
              </a:rPr>
              <a:t>dynamite.</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The vibrator sweeps through a range of </a:t>
            </a:r>
            <a:r>
              <a:rPr lang="en-US" altLang="en-US" sz="2200" dirty="0" smtClean="0">
                <a:latin typeface="Arial" panose="020B0604020202020204" pitchFamily="34" charset="0"/>
                <a:cs typeface="Arial" panose="020B0604020202020204" pitchFamily="34" charset="0"/>
              </a:rPr>
              <a:t>frequencies.  </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This “sweep” is later compressed into a compact wavelet </a:t>
            </a:r>
            <a:r>
              <a:rPr lang="en-US" altLang="en-US" sz="2200" dirty="0" smtClean="0">
                <a:latin typeface="Arial" panose="020B0604020202020204" pitchFamily="34" charset="0"/>
                <a:cs typeface="Arial" panose="020B0604020202020204" pitchFamily="34" charset="0"/>
              </a:rPr>
              <a:t>	through </a:t>
            </a:r>
            <a:r>
              <a:rPr lang="en-US" altLang="en-US" sz="2200" dirty="0">
                <a:latin typeface="Arial" panose="020B0604020202020204" pitchFamily="34" charset="0"/>
                <a:cs typeface="Arial" panose="020B0604020202020204" pitchFamily="34" charset="0"/>
              </a:rPr>
              <a:t>a process called “</a:t>
            </a:r>
            <a:r>
              <a:rPr lang="en-US" altLang="en-US" sz="2200" dirty="0" smtClean="0">
                <a:latin typeface="Arial" panose="020B0604020202020204" pitchFamily="34" charset="0"/>
                <a:cs typeface="Arial" panose="020B0604020202020204" pitchFamily="34" charset="0"/>
              </a:rPr>
              <a:t>correlation”.</a:t>
            </a:r>
            <a:endParaRPr lang="en-US" altLang="en-US" sz="2200" dirty="0">
              <a:latin typeface="Arial" panose="020B0604020202020204" pitchFamily="34" charset="0"/>
              <a:cs typeface="Arial" panose="020B0604020202020204" pitchFamily="34" charset="0"/>
            </a:endParaRPr>
          </a:p>
          <a:p>
            <a:pPr>
              <a:lnSpc>
                <a:spcPct val="95000"/>
              </a:lnSpc>
              <a:spcBef>
                <a:spcPct val="30000"/>
              </a:spcBef>
              <a:buFontTx/>
              <a:buChar char="•"/>
            </a:pPr>
            <a:endParaRPr lang="en-US" alt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579736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4" name="Group 2"/>
          <p:cNvGrpSpPr>
            <a:grpSpLocks/>
          </p:cNvGrpSpPr>
          <p:nvPr/>
        </p:nvGrpSpPr>
        <p:grpSpPr bwMode="auto">
          <a:xfrm>
            <a:off x="5688013" y="1352975"/>
            <a:ext cx="3473450" cy="2852738"/>
            <a:chOff x="3808" y="1522"/>
            <a:chExt cx="1924" cy="1484"/>
          </a:xfrm>
        </p:grpSpPr>
        <p:pic>
          <p:nvPicPr>
            <p:cNvPr id="40967" name="Picture 3" descr="Geophone2"/>
            <p:cNvPicPr>
              <a:picLocks noChangeAspect="1" noChangeArrowheads="1"/>
            </p:cNvPicPr>
            <p:nvPr/>
          </p:nvPicPr>
          <p:blipFill>
            <a:blip r:embed="rId3" cstate="print">
              <a:extLst>
                <a:ext uri="{28A0092B-C50C-407E-A947-70E740481C1C}">
                  <a14:useLocalDpi xmlns:a14="http://schemas.microsoft.com/office/drawing/2010/main" val="0"/>
                </a:ext>
              </a:extLst>
            </a:blip>
            <a:srcRect b="6805"/>
            <a:stretch>
              <a:fillRect/>
            </a:stretch>
          </p:blipFill>
          <p:spPr bwMode="auto">
            <a:xfrm>
              <a:off x="3808" y="1528"/>
              <a:ext cx="1405" cy="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2852" name="Line 4"/>
            <p:cNvSpPr>
              <a:spLocks noChangeShapeType="1"/>
            </p:cNvSpPr>
            <p:nvPr/>
          </p:nvSpPr>
          <p:spPr bwMode="auto">
            <a:xfrm flipH="1">
              <a:off x="4673" y="2292"/>
              <a:ext cx="713" cy="31"/>
            </a:xfrm>
            <a:prstGeom prst="line">
              <a:avLst/>
            </a:prstGeom>
            <a:noFill/>
            <a:ln w="25400">
              <a:solidFill>
                <a:schemeClr val="tx1"/>
              </a:solidFill>
              <a:round/>
              <a:headEnd/>
              <a:tailEnd type="triangle" w="med" len="med"/>
            </a:ln>
            <a:effectLst>
              <a:outerShdw dist="35921" dir="2700000" algn="ctr" rotWithShape="0">
                <a:schemeClr val="bg1"/>
              </a:outerShdw>
            </a:effectLst>
          </p:spPr>
          <p:txBody>
            <a:bodyPr wrap="none" anchor="ctr"/>
            <a:lstStyle/>
            <a:p>
              <a:pPr>
                <a:defRPr/>
              </a:pPr>
              <a:endParaRPr lang="en-US" dirty="0"/>
            </a:p>
          </p:txBody>
        </p:sp>
        <p:sp>
          <p:nvSpPr>
            <p:cNvPr id="40969" name="Text Box 5"/>
            <p:cNvSpPr txBox="1">
              <a:spLocks noChangeArrowheads="1"/>
            </p:cNvSpPr>
            <p:nvPr/>
          </p:nvSpPr>
          <p:spPr bwMode="auto">
            <a:xfrm>
              <a:off x="5334" y="2182"/>
              <a:ext cx="39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dirty="0">
                  <a:latin typeface="Arial" panose="020B0604020202020204" pitchFamily="34" charset="0"/>
                </a:rPr>
                <a:t>Moving</a:t>
              </a:r>
            </a:p>
            <a:p>
              <a:pPr algn="ctr"/>
              <a:r>
                <a:rPr lang="en-US" altLang="en-US" sz="1200" b="1" dirty="0">
                  <a:latin typeface="Arial" panose="020B0604020202020204" pitchFamily="34" charset="0"/>
                </a:rPr>
                <a:t>Coil</a:t>
              </a:r>
            </a:p>
          </p:txBody>
        </p:sp>
        <p:sp>
          <p:nvSpPr>
            <p:cNvPr id="462854" name="Line 6"/>
            <p:cNvSpPr>
              <a:spLocks noChangeShapeType="1"/>
            </p:cNvSpPr>
            <p:nvPr/>
          </p:nvSpPr>
          <p:spPr bwMode="auto">
            <a:xfrm flipH="1" flipV="1">
              <a:off x="4735" y="2603"/>
              <a:ext cx="558" cy="93"/>
            </a:xfrm>
            <a:prstGeom prst="line">
              <a:avLst/>
            </a:prstGeom>
            <a:noFill/>
            <a:ln w="25400">
              <a:solidFill>
                <a:schemeClr val="tx1"/>
              </a:solidFill>
              <a:round/>
              <a:headEnd/>
              <a:tailEnd type="triangle" w="med" len="med"/>
            </a:ln>
            <a:effectLst>
              <a:outerShdw dist="35921" dir="2700000" algn="ctr" rotWithShape="0">
                <a:schemeClr val="bg1"/>
              </a:outerShdw>
            </a:effectLst>
          </p:spPr>
          <p:txBody>
            <a:bodyPr wrap="none" anchor="ctr"/>
            <a:lstStyle/>
            <a:p>
              <a:pPr>
                <a:defRPr/>
              </a:pPr>
              <a:endParaRPr lang="en-US" dirty="0"/>
            </a:p>
          </p:txBody>
        </p:sp>
        <p:sp>
          <p:nvSpPr>
            <p:cNvPr id="40971" name="Text Box 7"/>
            <p:cNvSpPr txBox="1">
              <a:spLocks noChangeArrowheads="1"/>
            </p:cNvSpPr>
            <p:nvPr/>
          </p:nvSpPr>
          <p:spPr bwMode="auto">
            <a:xfrm>
              <a:off x="5275" y="2646"/>
              <a:ext cx="38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dirty="0">
                  <a:latin typeface="Arial" panose="020B0604020202020204" pitchFamily="34" charset="0"/>
                </a:rPr>
                <a:t>Metal</a:t>
              </a:r>
            </a:p>
            <a:p>
              <a:pPr algn="ctr"/>
              <a:r>
                <a:rPr lang="en-US" altLang="en-US" sz="1200" b="1" dirty="0">
                  <a:latin typeface="Arial" panose="020B0604020202020204" pitchFamily="34" charset="0"/>
                </a:rPr>
                <a:t>Casing</a:t>
              </a:r>
            </a:p>
          </p:txBody>
        </p:sp>
        <p:sp>
          <p:nvSpPr>
            <p:cNvPr id="462856" name="Line 8"/>
            <p:cNvSpPr>
              <a:spLocks noChangeShapeType="1"/>
            </p:cNvSpPr>
            <p:nvPr/>
          </p:nvSpPr>
          <p:spPr bwMode="auto">
            <a:xfrm flipH="1">
              <a:off x="4642" y="1858"/>
              <a:ext cx="621" cy="217"/>
            </a:xfrm>
            <a:prstGeom prst="line">
              <a:avLst/>
            </a:prstGeom>
            <a:noFill/>
            <a:ln w="25400">
              <a:solidFill>
                <a:schemeClr val="tx1"/>
              </a:solidFill>
              <a:round/>
              <a:headEnd/>
              <a:tailEnd type="triangle" w="med" len="med"/>
            </a:ln>
            <a:effectLst>
              <a:outerShdw dist="28398" dir="1593903" algn="ctr" rotWithShape="0">
                <a:schemeClr val="bg1"/>
              </a:outerShdw>
            </a:effectLst>
          </p:spPr>
          <p:txBody>
            <a:bodyPr wrap="none" anchor="ctr"/>
            <a:lstStyle/>
            <a:p>
              <a:pPr>
                <a:defRPr/>
              </a:pPr>
              <a:endParaRPr lang="en-US" dirty="0"/>
            </a:p>
          </p:txBody>
        </p:sp>
        <p:sp>
          <p:nvSpPr>
            <p:cNvPr id="462857" name="Line 9"/>
            <p:cNvSpPr>
              <a:spLocks noChangeShapeType="1"/>
            </p:cNvSpPr>
            <p:nvPr/>
          </p:nvSpPr>
          <p:spPr bwMode="auto">
            <a:xfrm flipH="1">
              <a:off x="4704" y="1610"/>
              <a:ext cx="527" cy="154"/>
            </a:xfrm>
            <a:prstGeom prst="line">
              <a:avLst/>
            </a:prstGeom>
            <a:noFill/>
            <a:ln w="25400">
              <a:solidFill>
                <a:schemeClr val="tx1"/>
              </a:solidFill>
              <a:round/>
              <a:headEnd/>
              <a:tailEnd type="triangle" w="med" len="med"/>
            </a:ln>
            <a:effectLst>
              <a:outerShdw dist="28398" dir="1593903" algn="ctr" rotWithShape="0">
                <a:schemeClr val="bg1"/>
              </a:outerShdw>
            </a:effectLst>
          </p:spPr>
          <p:txBody>
            <a:bodyPr wrap="none" anchor="ctr"/>
            <a:lstStyle/>
            <a:p>
              <a:pPr>
                <a:defRPr/>
              </a:pPr>
              <a:endParaRPr lang="en-US" dirty="0"/>
            </a:p>
          </p:txBody>
        </p:sp>
        <p:sp>
          <p:nvSpPr>
            <p:cNvPr id="40974" name="Text Box 10"/>
            <p:cNvSpPr txBox="1">
              <a:spLocks noChangeArrowheads="1"/>
            </p:cNvSpPr>
            <p:nvPr/>
          </p:nvSpPr>
          <p:spPr bwMode="auto">
            <a:xfrm>
              <a:off x="5200" y="1522"/>
              <a:ext cx="477"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dirty="0">
                  <a:latin typeface="Arial" panose="020B0604020202020204" pitchFamily="34" charset="0"/>
                </a:rPr>
                <a:t>Electrical</a:t>
              </a:r>
            </a:p>
            <a:p>
              <a:pPr algn="ctr"/>
              <a:r>
                <a:rPr lang="en-US" altLang="en-US" sz="1200" b="1" dirty="0">
                  <a:latin typeface="Arial" panose="020B0604020202020204" pitchFamily="34" charset="0"/>
                </a:rPr>
                <a:t>Contacts</a:t>
              </a:r>
            </a:p>
          </p:txBody>
        </p:sp>
      </p:grpSp>
      <p:sp>
        <p:nvSpPr>
          <p:cNvPr id="40965" name="Rectangle 11"/>
          <p:cNvSpPr>
            <a:spLocks noChangeArrowheads="1"/>
          </p:cNvSpPr>
          <p:nvPr/>
        </p:nvSpPr>
        <p:spPr bwMode="auto">
          <a:xfrm>
            <a:off x="244475" y="835025"/>
            <a:ext cx="5365750" cy="391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396875" indent="-168275">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40000"/>
              </a:spcBef>
              <a:tabLst>
                <a:tab pos="631825" algn="l"/>
              </a:tabLst>
            </a:pPr>
            <a:r>
              <a:rPr lang="en-US" altLang="en-US" b="1" dirty="0">
                <a:latin typeface="Arial" panose="020B0604020202020204" pitchFamily="34" charset="0"/>
                <a:cs typeface="Arial" panose="020B0604020202020204" pitchFamily="34" charset="0"/>
              </a:rPr>
              <a:t>Geophone</a:t>
            </a: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Ground motion is usually detected by </a:t>
            </a:r>
            <a:r>
              <a:rPr lang="en-US" altLang="en-US" sz="2200" dirty="0" smtClean="0">
                <a:latin typeface="Arial" panose="020B0604020202020204" pitchFamily="34" charset="0"/>
                <a:cs typeface="Arial" panose="020B0604020202020204" pitchFamily="34" charset="0"/>
              </a:rPr>
              <a:t>	a </a:t>
            </a:r>
            <a:r>
              <a:rPr lang="en-US" altLang="en-US" sz="2200" dirty="0">
                <a:latin typeface="Arial" panose="020B0604020202020204" pitchFamily="34" charset="0"/>
                <a:cs typeface="Arial" panose="020B0604020202020204" pitchFamily="34" charset="0"/>
              </a:rPr>
              <a:t>“moving coil” </a:t>
            </a:r>
            <a:r>
              <a:rPr lang="en-US" altLang="en-US" sz="2200" dirty="0" smtClean="0">
                <a:latin typeface="Arial" panose="020B0604020202020204" pitchFamily="34" charset="0"/>
                <a:cs typeface="Arial" panose="020B0604020202020204" pitchFamily="34" charset="0"/>
              </a:rPr>
              <a:t>geophone.</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A strong magnet is surrounded by a </a:t>
            </a:r>
            <a:r>
              <a:rPr lang="en-US" altLang="en-US" sz="2200" dirty="0" smtClean="0">
                <a:latin typeface="Arial" panose="020B0604020202020204" pitchFamily="34" charset="0"/>
                <a:cs typeface="Arial" panose="020B0604020202020204" pitchFamily="34" charset="0"/>
              </a:rPr>
              <a:t>	wire </a:t>
            </a:r>
            <a:r>
              <a:rPr lang="en-US" altLang="en-US" sz="2200" dirty="0" smtClean="0">
                <a:latin typeface="Arial" panose="020B0604020202020204" pitchFamily="34" charset="0"/>
                <a:cs typeface="Arial" panose="020B0604020202020204" pitchFamily="34" charset="0"/>
              </a:rPr>
              <a:t>coil, and </a:t>
            </a:r>
            <a:r>
              <a:rPr lang="en-US" altLang="en-US" sz="2200" dirty="0">
                <a:latin typeface="Arial" panose="020B0604020202020204" pitchFamily="34" charset="0"/>
                <a:cs typeface="Arial" panose="020B0604020202020204" pitchFamily="34" charset="0"/>
              </a:rPr>
              <a:t>the coil is attached to </a:t>
            </a:r>
            <a:r>
              <a:rPr lang="en-US" altLang="en-US" sz="2200" dirty="0" smtClean="0">
                <a:latin typeface="Arial" panose="020B0604020202020204" pitchFamily="34" charset="0"/>
                <a:cs typeface="Arial" panose="020B0604020202020204" pitchFamily="34" charset="0"/>
              </a:rPr>
              <a:t> 	the base </a:t>
            </a:r>
            <a:r>
              <a:rPr lang="en-US" altLang="en-US" sz="2200" dirty="0">
                <a:latin typeface="Arial" panose="020B0604020202020204" pitchFamily="34" charset="0"/>
                <a:cs typeface="Arial" panose="020B0604020202020204" pitchFamily="34" charset="0"/>
              </a:rPr>
              <a:t>of the </a:t>
            </a:r>
            <a:r>
              <a:rPr lang="en-US" altLang="en-US" sz="2200" dirty="0" smtClean="0">
                <a:latin typeface="Arial" panose="020B0604020202020204" pitchFamily="34" charset="0"/>
                <a:cs typeface="Arial" panose="020B0604020202020204" pitchFamily="34" charset="0"/>
              </a:rPr>
              <a:t>casing.</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Ground motion moves the magnet and </a:t>
            </a:r>
            <a:r>
              <a:rPr lang="en-US" altLang="en-US" sz="2200" dirty="0" smtClean="0">
                <a:latin typeface="Arial" panose="020B0604020202020204" pitchFamily="34" charset="0"/>
                <a:cs typeface="Arial" panose="020B0604020202020204" pitchFamily="34" charset="0"/>
              </a:rPr>
              <a:t>	this </a:t>
            </a:r>
            <a:r>
              <a:rPr lang="en-US" altLang="en-US" sz="2200" dirty="0">
                <a:latin typeface="Arial" panose="020B0604020202020204" pitchFamily="34" charset="0"/>
                <a:cs typeface="Arial" panose="020B0604020202020204" pitchFamily="34" charset="0"/>
              </a:rPr>
              <a:t>induces a measurable electrical </a:t>
            </a:r>
            <a:r>
              <a:rPr lang="en-US" altLang="en-US" sz="2200" dirty="0" smtClean="0">
                <a:latin typeface="Arial" panose="020B0604020202020204" pitchFamily="34" charset="0"/>
                <a:cs typeface="Arial" panose="020B0604020202020204" pitchFamily="34" charset="0"/>
              </a:rPr>
              <a:t>	voltage </a:t>
            </a:r>
            <a:r>
              <a:rPr lang="en-US" altLang="en-US" sz="2200" dirty="0">
                <a:latin typeface="Arial" panose="020B0604020202020204" pitchFamily="34" charset="0"/>
                <a:cs typeface="Arial" panose="020B0604020202020204" pitchFamily="34" charset="0"/>
              </a:rPr>
              <a:t>that is proportional to the </a:t>
            </a:r>
            <a:r>
              <a:rPr lang="en-US" altLang="en-US" sz="2200" dirty="0" smtClean="0">
                <a:latin typeface="Arial" panose="020B0604020202020204" pitchFamily="34" charset="0"/>
                <a:cs typeface="Arial" panose="020B0604020202020204" pitchFamily="34" charset="0"/>
              </a:rPr>
              <a:t>	speed </a:t>
            </a:r>
            <a:r>
              <a:rPr lang="en-US" altLang="en-US" sz="2200" dirty="0">
                <a:latin typeface="Arial" panose="020B0604020202020204" pitchFamily="34" charset="0"/>
                <a:cs typeface="Arial" panose="020B0604020202020204" pitchFamily="34" charset="0"/>
              </a:rPr>
              <a:t>of the ground </a:t>
            </a:r>
            <a:r>
              <a:rPr lang="en-US" altLang="en-US" sz="2200" dirty="0" smtClean="0">
                <a:latin typeface="Arial" panose="020B0604020202020204" pitchFamily="34" charset="0"/>
                <a:cs typeface="Arial" panose="020B0604020202020204" pitchFamily="34" charset="0"/>
              </a:rPr>
              <a:t>movement.</a:t>
            </a:r>
            <a:endParaRPr lang="en-US" altLang="en-US" sz="2200" dirty="0">
              <a:latin typeface="Arial" panose="020B0604020202020204" pitchFamily="34" charset="0"/>
              <a:cs typeface="Arial" panose="020B0604020202020204" pitchFamily="34" charset="0"/>
            </a:endParaRPr>
          </a:p>
        </p:txBody>
      </p:sp>
      <p:sp>
        <p:nvSpPr>
          <p:cNvPr id="40966" name="Rectangle 12"/>
          <p:cNvSpPr>
            <a:spLocks noGrp="1" noChangeArrowheads="1"/>
          </p:cNvSpPr>
          <p:nvPr>
            <p:ph type="title"/>
          </p:nvPr>
        </p:nvSpPr>
        <p:spPr/>
        <p:txBody>
          <a:bodyPr/>
          <a:lstStyle/>
          <a:p>
            <a:r>
              <a:rPr lang="en-US" altLang="en-US" dirty="0" smtClean="0"/>
              <a:t>Land Receivers</a:t>
            </a:r>
          </a:p>
        </p:txBody>
      </p:sp>
      <p:sp>
        <p:nvSpPr>
          <p:cNvPr id="13" name="Rectangle 11"/>
          <p:cNvSpPr>
            <a:spLocks noChangeArrowheads="1"/>
          </p:cNvSpPr>
          <p:nvPr/>
        </p:nvSpPr>
        <p:spPr bwMode="auto">
          <a:xfrm>
            <a:off x="244475" y="4422368"/>
            <a:ext cx="8084878" cy="2158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396875" indent="-168275">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1">
              <a:lnSpc>
                <a:spcPct val="95000"/>
              </a:lnSpc>
              <a:spcBef>
                <a:spcPct val="30000"/>
              </a:spcBef>
              <a:buFontTx/>
              <a:buChar char="•"/>
              <a:tabLst>
                <a:tab pos="631825" algn="l"/>
              </a:tabLst>
            </a:pPr>
            <a:r>
              <a:rPr lang="en-US" altLang="en-US" sz="2200" dirty="0" smtClean="0">
                <a:latin typeface="Arial" panose="020B0604020202020204" pitchFamily="34" charset="0"/>
                <a:cs typeface="Arial" panose="020B0604020202020204" pitchFamily="34" charset="0"/>
              </a:rPr>
              <a:t>Geophones </a:t>
            </a:r>
            <a:r>
              <a:rPr lang="en-US" altLang="en-US" sz="2200" dirty="0">
                <a:latin typeface="Arial" panose="020B0604020202020204" pitchFamily="34" charset="0"/>
                <a:cs typeface="Arial" panose="020B0604020202020204" pitchFamily="34" charset="0"/>
              </a:rPr>
              <a:t>must be rugged and </a:t>
            </a:r>
            <a:r>
              <a:rPr lang="en-US" altLang="en-US" sz="2200" dirty="0" smtClean="0">
                <a:latin typeface="Arial" panose="020B0604020202020204" pitchFamily="34" charset="0"/>
                <a:cs typeface="Arial" panose="020B0604020202020204" pitchFamily="34" charset="0"/>
              </a:rPr>
              <a:t>accurately </a:t>
            </a:r>
            <a:r>
              <a:rPr lang="en-US" altLang="en-US" sz="2200" dirty="0">
                <a:latin typeface="Arial" panose="020B0604020202020204" pitchFamily="34" charset="0"/>
                <a:cs typeface="Arial" panose="020B0604020202020204" pitchFamily="34" charset="0"/>
              </a:rPr>
              <a:t>detect a wide </a:t>
            </a:r>
            <a:r>
              <a:rPr lang="en-US" altLang="en-US" sz="2200" dirty="0" smtClean="0">
                <a:latin typeface="Arial" panose="020B0604020202020204" pitchFamily="34" charset="0"/>
                <a:cs typeface="Arial" panose="020B0604020202020204" pitchFamily="34" charset="0"/>
              </a:rPr>
              <a:t>	range </a:t>
            </a:r>
            <a:r>
              <a:rPr lang="en-US" altLang="en-US" sz="2200" dirty="0">
                <a:latin typeface="Arial" panose="020B0604020202020204" pitchFamily="34" charset="0"/>
                <a:cs typeface="Arial" panose="020B0604020202020204" pitchFamily="34" charset="0"/>
              </a:rPr>
              <a:t>of large to small ground </a:t>
            </a:r>
            <a:r>
              <a:rPr lang="en-US" altLang="en-US" sz="2200" dirty="0" smtClean="0">
                <a:latin typeface="Arial" panose="020B0604020202020204" pitchFamily="34" charset="0"/>
                <a:cs typeface="Arial" panose="020B0604020202020204" pitchFamily="34" charset="0"/>
              </a:rPr>
              <a:t>motions.</a:t>
            </a:r>
            <a:endParaRPr lang="en-US" altLang="en-US" sz="2200" dirty="0">
              <a:latin typeface="Arial" panose="020B0604020202020204" pitchFamily="34" charset="0"/>
              <a:cs typeface="Arial" panose="020B0604020202020204" pitchFamily="34" charset="0"/>
            </a:endParaRPr>
          </a:p>
          <a:p>
            <a:pPr lvl="1">
              <a:lnSpc>
                <a:spcPct val="95000"/>
              </a:lnSpc>
              <a:spcBef>
                <a:spcPct val="30000"/>
              </a:spcBef>
              <a:buFontTx/>
              <a:buChar char="•"/>
              <a:tabLst>
                <a:tab pos="631825" algn="l"/>
              </a:tabLst>
            </a:pPr>
            <a:r>
              <a:rPr lang="en-US" altLang="en-US" sz="2200" dirty="0">
                <a:latin typeface="Arial" panose="020B0604020202020204" pitchFamily="34" charset="0"/>
                <a:cs typeface="Arial" panose="020B0604020202020204" pitchFamily="34" charset="0"/>
              </a:rPr>
              <a:t>Geophones are housed in a variety of cases depending on </a:t>
            </a:r>
            <a:r>
              <a:rPr lang="en-US" altLang="en-US" sz="2200" dirty="0" smtClean="0">
                <a:latin typeface="Arial" panose="020B0604020202020204" pitchFamily="34" charset="0"/>
                <a:cs typeface="Arial" panose="020B0604020202020204" pitchFamily="34" charset="0"/>
              </a:rPr>
              <a:t>	the </a:t>
            </a:r>
            <a:r>
              <a:rPr lang="en-US" altLang="en-US" sz="2200" dirty="0">
                <a:latin typeface="Arial" panose="020B0604020202020204" pitchFamily="34" charset="0"/>
                <a:cs typeface="Arial" panose="020B0604020202020204" pitchFamily="34" charset="0"/>
              </a:rPr>
              <a:t>terrain and </a:t>
            </a:r>
            <a:r>
              <a:rPr lang="en-US" altLang="en-US" sz="2200" dirty="0" smtClean="0">
                <a:latin typeface="Arial" panose="020B0604020202020204" pitchFamily="34" charset="0"/>
                <a:cs typeface="Arial" panose="020B0604020202020204" pitchFamily="34" charset="0"/>
              </a:rPr>
              <a:t>the survey environment.</a:t>
            </a:r>
            <a:endParaRPr lang="en-US" alt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159308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1"/>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89" name="Freeform 43"/>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0" name="Rectangle 7"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1"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2"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3"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4"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5"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6"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1997"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1998" name="Group 10"/>
          <p:cNvGrpSpPr>
            <a:grpSpLocks/>
          </p:cNvGrpSpPr>
          <p:nvPr/>
        </p:nvGrpSpPr>
        <p:grpSpPr bwMode="auto">
          <a:xfrm>
            <a:off x="2139950" y="1816100"/>
            <a:ext cx="1143000" cy="457200"/>
            <a:chOff x="1824" y="1440"/>
            <a:chExt cx="1248" cy="576"/>
          </a:xfrm>
        </p:grpSpPr>
        <p:sp>
          <p:nvSpPr>
            <p:cNvPr id="42017" name="Rectangle 11"/>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18" name="Rectangle 12"/>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19" name="Rectangle 13"/>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0" name="Rectangle 14"/>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1" name="Oval 15"/>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2" name="Oval 16"/>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3" name="Rectangle 17"/>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4" name="Rectangle 18"/>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5" name="Rectangle 19"/>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6" name="Rectangle 20"/>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7" name="Oval 21"/>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28" name="Oval 22"/>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1999" name="Rectangle 23"/>
          <p:cNvSpPr>
            <a:spLocks noChangeArrowheads="1"/>
          </p:cNvSpPr>
          <p:nvPr/>
        </p:nvSpPr>
        <p:spPr bwMode="auto">
          <a:xfrm>
            <a:off x="1277938" y="21336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0" name="Rectangle 24"/>
          <p:cNvSpPr>
            <a:spLocks noChangeArrowheads="1"/>
          </p:cNvSpPr>
          <p:nvPr/>
        </p:nvSpPr>
        <p:spPr bwMode="auto">
          <a:xfrm>
            <a:off x="674688" y="2116138"/>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1" name="Rectangle 25"/>
          <p:cNvSpPr>
            <a:spLocks noChangeArrowheads="1"/>
          </p:cNvSpPr>
          <p:nvPr/>
        </p:nvSpPr>
        <p:spPr bwMode="auto">
          <a:xfrm>
            <a:off x="5222875" y="1966913"/>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2" name="Rectangle 26"/>
          <p:cNvSpPr>
            <a:spLocks noChangeArrowheads="1"/>
          </p:cNvSpPr>
          <p:nvPr/>
        </p:nvSpPr>
        <p:spPr bwMode="auto">
          <a:xfrm>
            <a:off x="4605338" y="2024063"/>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3" name="Rectangle 27"/>
          <p:cNvSpPr>
            <a:spLocks noChangeArrowheads="1"/>
          </p:cNvSpPr>
          <p:nvPr/>
        </p:nvSpPr>
        <p:spPr bwMode="auto">
          <a:xfrm>
            <a:off x="4002088" y="20955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4" name="Freeform 28"/>
          <p:cNvSpPr>
            <a:spLocks/>
          </p:cNvSpPr>
          <p:nvPr/>
        </p:nvSpPr>
        <p:spPr bwMode="auto">
          <a:xfrm>
            <a:off x="2854325" y="2400300"/>
            <a:ext cx="1190625" cy="2324100"/>
          </a:xfrm>
          <a:custGeom>
            <a:avLst/>
            <a:gdLst>
              <a:gd name="T0" fmla="*/ 0 w 750"/>
              <a:gd name="T1" fmla="*/ 54 h 1464"/>
              <a:gd name="T2" fmla="*/ 686 w 750"/>
              <a:gd name="T3" fmla="*/ 1464 h 1464"/>
              <a:gd name="T4" fmla="*/ 750 w 750"/>
              <a:gd name="T5" fmla="*/ 0 h 1464"/>
              <a:gd name="T6" fmla="*/ 0 60000 65536"/>
              <a:gd name="T7" fmla="*/ 0 60000 65536"/>
              <a:gd name="T8" fmla="*/ 0 60000 65536"/>
              <a:gd name="T9" fmla="*/ 0 w 750"/>
              <a:gd name="T10" fmla="*/ 0 h 1464"/>
              <a:gd name="T11" fmla="*/ 750 w 750"/>
              <a:gd name="T12" fmla="*/ 1464 h 1464"/>
            </a:gdLst>
            <a:ahLst/>
            <a:cxnLst>
              <a:cxn ang="T6">
                <a:pos x="T0" y="T1"/>
              </a:cxn>
              <a:cxn ang="T7">
                <a:pos x="T2" y="T3"/>
              </a:cxn>
              <a:cxn ang="T8">
                <a:pos x="T4" y="T5"/>
              </a:cxn>
            </a:cxnLst>
            <a:rect l="T9" t="T10" r="T11" b="T12"/>
            <a:pathLst>
              <a:path w="750" h="1464">
                <a:moveTo>
                  <a:pt x="0" y="54"/>
                </a:moveTo>
                <a:lnTo>
                  <a:pt x="686" y="1464"/>
                </a:lnTo>
                <a:lnTo>
                  <a:pt x="75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5" name="Freeform 29"/>
          <p:cNvSpPr>
            <a:spLocks/>
          </p:cNvSpPr>
          <p:nvPr/>
        </p:nvSpPr>
        <p:spPr bwMode="auto">
          <a:xfrm>
            <a:off x="2959100" y="2324100"/>
            <a:ext cx="1695450" cy="2190750"/>
          </a:xfrm>
          <a:custGeom>
            <a:avLst/>
            <a:gdLst>
              <a:gd name="T0" fmla="*/ 0 w 1068"/>
              <a:gd name="T1" fmla="*/ 96 h 1380"/>
              <a:gd name="T2" fmla="*/ 914 w 1068"/>
              <a:gd name="T3" fmla="*/ 1380 h 1380"/>
              <a:gd name="T4" fmla="*/ 1068 w 1068"/>
              <a:gd name="T5" fmla="*/ 0 h 1380"/>
              <a:gd name="T6" fmla="*/ 0 60000 65536"/>
              <a:gd name="T7" fmla="*/ 0 60000 65536"/>
              <a:gd name="T8" fmla="*/ 0 60000 65536"/>
              <a:gd name="T9" fmla="*/ 0 w 1068"/>
              <a:gd name="T10" fmla="*/ 0 h 1380"/>
              <a:gd name="T11" fmla="*/ 1068 w 1068"/>
              <a:gd name="T12" fmla="*/ 1380 h 1380"/>
            </a:gdLst>
            <a:ahLst/>
            <a:cxnLst>
              <a:cxn ang="T6">
                <a:pos x="T0" y="T1"/>
              </a:cxn>
              <a:cxn ang="T7">
                <a:pos x="T2" y="T3"/>
              </a:cxn>
              <a:cxn ang="T8">
                <a:pos x="T4" y="T5"/>
              </a:cxn>
            </a:cxnLst>
            <a:rect l="T9" t="T10" r="T11" b="T12"/>
            <a:pathLst>
              <a:path w="1068" h="1380">
                <a:moveTo>
                  <a:pt x="0" y="96"/>
                </a:moveTo>
                <a:lnTo>
                  <a:pt x="914" y="1380"/>
                </a:lnTo>
                <a:lnTo>
                  <a:pt x="1068"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6" name="Freeform 30"/>
          <p:cNvSpPr>
            <a:spLocks/>
          </p:cNvSpPr>
          <p:nvPr/>
        </p:nvSpPr>
        <p:spPr bwMode="auto">
          <a:xfrm>
            <a:off x="3054350" y="2324100"/>
            <a:ext cx="2209800" cy="2047875"/>
          </a:xfrm>
          <a:custGeom>
            <a:avLst/>
            <a:gdLst>
              <a:gd name="T0" fmla="*/ 0 w 1392"/>
              <a:gd name="T1" fmla="*/ 96 h 1290"/>
              <a:gd name="T2" fmla="*/ 1088 w 1392"/>
              <a:gd name="T3" fmla="*/ 1290 h 1290"/>
              <a:gd name="T4" fmla="*/ 1392 w 1392"/>
              <a:gd name="T5" fmla="*/ 0 h 1290"/>
              <a:gd name="T6" fmla="*/ 0 60000 65536"/>
              <a:gd name="T7" fmla="*/ 0 60000 65536"/>
              <a:gd name="T8" fmla="*/ 0 60000 65536"/>
              <a:gd name="T9" fmla="*/ 0 w 1392"/>
              <a:gd name="T10" fmla="*/ 0 h 1290"/>
              <a:gd name="T11" fmla="*/ 1392 w 1392"/>
              <a:gd name="T12" fmla="*/ 1290 h 1290"/>
            </a:gdLst>
            <a:ahLst/>
            <a:cxnLst>
              <a:cxn ang="T6">
                <a:pos x="T0" y="T1"/>
              </a:cxn>
              <a:cxn ang="T7">
                <a:pos x="T2" y="T3"/>
              </a:cxn>
              <a:cxn ang="T8">
                <a:pos x="T4" y="T5"/>
              </a:cxn>
            </a:cxnLst>
            <a:rect l="T9" t="T10" r="T11" b="T12"/>
            <a:pathLst>
              <a:path w="1392" h="1290">
                <a:moveTo>
                  <a:pt x="0" y="96"/>
                </a:moveTo>
                <a:lnTo>
                  <a:pt x="1088" y="1290"/>
                </a:lnTo>
                <a:lnTo>
                  <a:pt x="1392" y="0"/>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7" name="Freeform 31"/>
          <p:cNvSpPr>
            <a:spLocks/>
          </p:cNvSpPr>
          <p:nvPr/>
        </p:nvSpPr>
        <p:spPr bwMode="auto">
          <a:xfrm>
            <a:off x="1454150" y="2476500"/>
            <a:ext cx="1066800" cy="2667000"/>
          </a:xfrm>
          <a:custGeom>
            <a:avLst/>
            <a:gdLst>
              <a:gd name="T0" fmla="*/ 672 w 672"/>
              <a:gd name="T1" fmla="*/ 0 h 1680"/>
              <a:gd name="T2" fmla="*/ 506 w 672"/>
              <a:gd name="T3" fmla="*/ 1680 h 1680"/>
              <a:gd name="T4" fmla="*/ 0 w 672"/>
              <a:gd name="T5" fmla="*/ 0 h 1680"/>
              <a:gd name="T6" fmla="*/ 0 60000 65536"/>
              <a:gd name="T7" fmla="*/ 0 60000 65536"/>
              <a:gd name="T8" fmla="*/ 0 60000 65536"/>
              <a:gd name="T9" fmla="*/ 0 w 672"/>
              <a:gd name="T10" fmla="*/ 0 h 1680"/>
              <a:gd name="T11" fmla="*/ 672 w 672"/>
              <a:gd name="T12" fmla="*/ 1680 h 1680"/>
            </a:gdLst>
            <a:ahLst/>
            <a:cxnLst>
              <a:cxn ang="T6">
                <a:pos x="T0" y="T1"/>
              </a:cxn>
              <a:cxn ang="T7">
                <a:pos x="T2" y="T3"/>
              </a:cxn>
              <a:cxn ang="T8">
                <a:pos x="T4" y="T5"/>
              </a:cxn>
            </a:cxnLst>
            <a:rect l="T9" t="T10" r="T11" b="T12"/>
            <a:pathLst>
              <a:path w="672" h="1680">
                <a:moveTo>
                  <a:pt x="672" y="0"/>
                </a:moveTo>
                <a:lnTo>
                  <a:pt x="506" y="168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8" name="Freeform 32"/>
          <p:cNvSpPr>
            <a:spLocks/>
          </p:cNvSpPr>
          <p:nvPr/>
        </p:nvSpPr>
        <p:spPr bwMode="auto">
          <a:xfrm>
            <a:off x="844550" y="2476500"/>
            <a:ext cx="1565275" cy="2714625"/>
          </a:xfrm>
          <a:custGeom>
            <a:avLst/>
            <a:gdLst>
              <a:gd name="T0" fmla="*/ 986 w 986"/>
              <a:gd name="T1" fmla="*/ 30 h 1710"/>
              <a:gd name="T2" fmla="*/ 578 w 986"/>
              <a:gd name="T3" fmla="*/ 1710 h 1710"/>
              <a:gd name="T4" fmla="*/ 0 w 986"/>
              <a:gd name="T5" fmla="*/ 0 h 1710"/>
              <a:gd name="T6" fmla="*/ 0 60000 65536"/>
              <a:gd name="T7" fmla="*/ 0 60000 65536"/>
              <a:gd name="T8" fmla="*/ 0 60000 65536"/>
              <a:gd name="T9" fmla="*/ 0 w 986"/>
              <a:gd name="T10" fmla="*/ 0 h 1710"/>
              <a:gd name="T11" fmla="*/ 986 w 986"/>
              <a:gd name="T12" fmla="*/ 1710 h 1710"/>
            </a:gdLst>
            <a:ahLst/>
            <a:cxnLst>
              <a:cxn ang="T6">
                <a:pos x="T0" y="T1"/>
              </a:cxn>
              <a:cxn ang="T7">
                <a:pos x="T2" y="T3"/>
              </a:cxn>
              <a:cxn ang="T8">
                <a:pos x="T4" y="T5"/>
              </a:cxn>
            </a:cxnLst>
            <a:rect l="T9" t="T10" r="T11" b="T12"/>
            <a:pathLst>
              <a:path w="986" h="1710">
                <a:moveTo>
                  <a:pt x="986" y="30"/>
                </a:moveTo>
                <a:lnTo>
                  <a:pt x="578" y="1710"/>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09" name="Text Box 33"/>
          <p:cNvSpPr txBox="1">
            <a:spLocks noChangeArrowheads="1"/>
          </p:cNvSpPr>
          <p:nvPr/>
        </p:nvSpPr>
        <p:spPr bwMode="auto">
          <a:xfrm>
            <a:off x="2141538" y="1122363"/>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2010" name="Text Box 34"/>
          <p:cNvSpPr txBox="1">
            <a:spLocks noChangeArrowheads="1"/>
          </p:cNvSpPr>
          <p:nvPr/>
        </p:nvSpPr>
        <p:spPr bwMode="auto">
          <a:xfrm>
            <a:off x="3992563" y="14906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2011" name="Text Box 35"/>
          <p:cNvSpPr txBox="1">
            <a:spLocks noChangeArrowheads="1"/>
          </p:cNvSpPr>
          <p:nvPr/>
        </p:nvSpPr>
        <p:spPr bwMode="auto">
          <a:xfrm>
            <a:off x="514350" y="16049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2012" name="Oval 36"/>
          <p:cNvSpPr>
            <a:spLocks noChangeArrowheads="1"/>
          </p:cNvSpPr>
          <p:nvPr/>
        </p:nvSpPr>
        <p:spPr bwMode="auto">
          <a:xfrm>
            <a:off x="474345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13" name="Rectangle 38"/>
          <p:cNvSpPr>
            <a:spLocks noChangeArrowheads="1"/>
          </p:cNvSpPr>
          <p:nvPr/>
        </p:nvSpPr>
        <p:spPr bwMode="auto">
          <a:xfrm>
            <a:off x="4610100" y="62484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014" name="Text Box 39"/>
          <p:cNvSpPr txBox="1">
            <a:spLocks noChangeArrowheads="1"/>
          </p:cNvSpPr>
          <p:nvPr/>
        </p:nvSpPr>
        <p:spPr bwMode="auto">
          <a:xfrm>
            <a:off x="4610100" y="6216650"/>
            <a:ext cx="457200" cy="336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1</a:t>
            </a:r>
          </a:p>
        </p:txBody>
      </p:sp>
      <p:sp>
        <p:nvSpPr>
          <p:cNvPr id="42015"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2016" name="Rectangle 45"/>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4" name="TextBox 43"/>
          <p:cNvSpPr txBox="1"/>
          <p:nvPr/>
        </p:nvSpPr>
        <p:spPr>
          <a:xfrm>
            <a:off x="60726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5" name="TextBox 44"/>
          <p:cNvSpPr txBox="1"/>
          <p:nvPr/>
        </p:nvSpPr>
        <p:spPr>
          <a:xfrm>
            <a:off x="122280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46" name="TextBox 45"/>
          <p:cNvSpPr txBox="1"/>
          <p:nvPr/>
        </p:nvSpPr>
        <p:spPr>
          <a:xfrm>
            <a:off x="392839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47" name="TextBox 46"/>
          <p:cNvSpPr txBox="1"/>
          <p:nvPr/>
        </p:nvSpPr>
        <p:spPr>
          <a:xfrm>
            <a:off x="453205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48" name="TextBox 47"/>
          <p:cNvSpPr txBox="1"/>
          <p:nvPr/>
        </p:nvSpPr>
        <p:spPr>
          <a:xfrm>
            <a:off x="519509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349658883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3"/>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3" name="Freeform 44"/>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4" name="Rectangle 45"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5"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6"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7"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8"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19"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0"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1"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3022" name="Group 10"/>
          <p:cNvGrpSpPr>
            <a:grpSpLocks/>
          </p:cNvGrpSpPr>
          <p:nvPr/>
        </p:nvGrpSpPr>
        <p:grpSpPr bwMode="auto">
          <a:xfrm rot="-174706">
            <a:off x="2743200" y="1792288"/>
            <a:ext cx="1143000" cy="457200"/>
            <a:chOff x="1824" y="1440"/>
            <a:chExt cx="1248" cy="576"/>
          </a:xfrm>
        </p:grpSpPr>
        <p:sp>
          <p:nvSpPr>
            <p:cNvPr id="43043" name="Rectangle 11"/>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4" name="Rectangle 12"/>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5" name="Rectangle 13"/>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6" name="Rectangle 14"/>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7" name="Oval 15"/>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8" name="Oval 16"/>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49" name="Rectangle 17"/>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50" name="Rectangle 18"/>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51" name="Rectangle 19"/>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52" name="Rectangle 20"/>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53" name="Oval 21"/>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54" name="Oval 22"/>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3023" name="Rectangle 23"/>
          <p:cNvSpPr>
            <a:spLocks noChangeArrowheads="1"/>
          </p:cNvSpPr>
          <p:nvPr/>
        </p:nvSpPr>
        <p:spPr bwMode="auto">
          <a:xfrm>
            <a:off x="1881188" y="21717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4" name="Rectangle 24"/>
          <p:cNvSpPr>
            <a:spLocks noChangeArrowheads="1"/>
          </p:cNvSpPr>
          <p:nvPr/>
        </p:nvSpPr>
        <p:spPr bwMode="auto">
          <a:xfrm>
            <a:off x="1277938" y="2135188"/>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5" name="Rectangle 25"/>
          <p:cNvSpPr>
            <a:spLocks noChangeArrowheads="1"/>
          </p:cNvSpPr>
          <p:nvPr/>
        </p:nvSpPr>
        <p:spPr bwMode="auto">
          <a:xfrm>
            <a:off x="669925" y="21082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6" name="Rectangle 26"/>
          <p:cNvSpPr>
            <a:spLocks noChangeArrowheads="1"/>
          </p:cNvSpPr>
          <p:nvPr/>
        </p:nvSpPr>
        <p:spPr bwMode="auto">
          <a:xfrm>
            <a:off x="5826125" y="1947863"/>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7" name="Rectangle 27"/>
          <p:cNvSpPr>
            <a:spLocks noChangeArrowheads="1"/>
          </p:cNvSpPr>
          <p:nvPr/>
        </p:nvSpPr>
        <p:spPr bwMode="auto">
          <a:xfrm>
            <a:off x="5208588" y="1985963"/>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8" name="Rectangle 28"/>
          <p:cNvSpPr>
            <a:spLocks noChangeArrowheads="1"/>
          </p:cNvSpPr>
          <p:nvPr/>
        </p:nvSpPr>
        <p:spPr bwMode="auto">
          <a:xfrm>
            <a:off x="4605338" y="20383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29" name="Freeform 29"/>
          <p:cNvSpPr>
            <a:spLocks/>
          </p:cNvSpPr>
          <p:nvPr/>
        </p:nvSpPr>
        <p:spPr bwMode="auto">
          <a:xfrm>
            <a:off x="3457575" y="2362200"/>
            <a:ext cx="1190625" cy="2133600"/>
          </a:xfrm>
          <a:custGeom>
            <a:avLst/>
            <a:gdLst>
              <a:gd name="T0" fmla="*/ 0 w 750"/>
              <a:gd name="T1" fmla="*/ 54 h 1344"/>
              <a:gd name="T2" fmla="*/ 606 w 750"/>
              <a:gd name="T3" fmla="*/ 1344 h 1344"/>
              <a:gd name="T4" fmla="*/ 750 w 750"/>
              <a:gd name="T5" fmla="*/ 0 h 1344"/>
              <a:gd name="T6" fmla="*/ 0 60000 65536"/>
              <a:gd name="T7" fmla="*/ 0 60000 65536"/>
              <a:gd name="T8" fmla="*/ 0 60000 65536"/>
              <a:gd name="T9" fmla="*/ 0 w 750"/>
              <a:gd name="T10" fmla="*/ 0 h 1344"/>
              <a:gd name="T11" fmla="*/ 750 w 750"/>
              <a:gd name="T12" fmla="*/ 1344 h 1344"/>
            </a:gdLst>
            <a:ahLst/>
            <a:cxnLst>
              <a:cxn ang="T6">
                <a:pos x="T0" y="T1"/>
              </a:cxn>
              <a:cxn ang="T7">
                <a:pos x="T2" y="T3"/>
              </a:cxn>
              <a:cxn ang="T8">
                <a:pos x="T4" y="T5"/>
              </a:cxn>
            </a:cxnLst>
            <a:rect l="T9" t="T10" r="T11" b="T12"/>
            <a:pathLst>
              <a:path w="750" h="1344">
                <a:moveTo>
                  <a:pt x="0" y="54"/>
                </a:moveTo>
                <a:lnTo>
                  <a:pt x="606" y="1344"/>
                </a:lnTo>
                <a:lnTo>
                  <a:pt x="75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0" name="Freeform 30"/>
          <p:cNvSpPr>
            <a:spLocks/>
          </p:cNvSpPr>
          <p:nvPr/>
        </p:nvSpPr>
        <p:spPr bwMode="auto">
          <a:xfrm>
            <a:off x="3562350" y="2362200"/>
            <a:ext cx="1562100" cy="1989138"/>
          </a:xfrm>
          <a:custGeom>
            <a:avLst/>
            <a:gdLst>
              <a:gd name="T0" fmla="*/ 0 w 984"/>
              <a:gd name="T1" fmla="*/ 67 h 1253"/>
              <a:gd name="T2" fmla="*/ 780 w 984"/>
              <a:gd name="T3" fmla="*/ 1253 h 1253"/>
              <a:gd name="T4" fmla="*/ 984 w 984"/>
              <a:gd name="T5" fmla="*/ 0 h 1253"/>
              <a:gd name="T6" fmla="*/ 0 60000 65536"/>
              <a:gd name="T7" fmla="*/ 0 60000 65536"/>
              <a:gd name="T8" fmla="*/ 0 60000 65536"/>
              <a:gd name="T9" fmla="*/ 0 w 984"/>
              <a:gd name="T10" fmla="*/ 0 h 1253"/>
              <a:gd name="T11" fmla="*/ 984 w 984"/>
              <a:gd name="T12" fmla="*/ 1253 h 1253"/>
            </a:gdLst>
            <a:ahLst/>
            <a:cxnLst>
              <a:cxn ang="T6">
                <a:pos x="T0" y="T1"/>
              </a:cxn>
              <a:cxn ang="T7">
                <a:pos x="T2" y="T3"/>
              </a:cxn>
              <a:cxn ang="T8">
                <a:pos x="T4" y="T5"/>
              </a:cxn>
            </a:cxnLst>
            <a:rect l="T9" t="T10" r="T11" b="T12"/>
            <a:pathLst>
              <a:path w="984" h="1253">
                <a:moveTo>
                  <a:pt x="0" y="67"/>
                </a:moveTo>
                <a:lnTo>
                  <a:pt x="780" y="1253"/>
                </a:lnTo>
                <a:lnTo>
                  <a:pt x="984" y="0"/>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1" name="Freeform 31"/>
          <p:cNvSpPr>
            <a:spLocks/>
          </p:cNvSpPr>
          <p:nvPr/>
        </p:nvSpPr>
        <p:spPr bwMode="auto">
          <a:xfrm>
            <a:off x="3657600" y="2286000"/>
            <a:ext cx="2209800" cy="1905000"/>
          </a:xfrm>
          <a:custGeom>
            <a:avLst/>
            <a:gdLst>
              <a:gd name="T0" fmla="*/ 0 w 1392"/>
              <a:gd name="T1" fmla="*/ 96 h 1200"/>
              <a:gd name="T2" fmla="*/ 1008 w 1392"/>
              <a:gd name="T3" fmla="*/ 1200 h 1200"/>
              <a:gd name="T4" fmla="*/ 1392 w 1392"/>
              <a:gd name="T5" fmla="*/ 0 h 1200"/>
              <a:gd name="T6" fmla="*/ 0 60000 65536"/>
              <a:gd name="T7" fmla="*/ 0 60000 65536"/>
              <a:gd name="T8" fmla="*/ 0 60000 65536"/>
              <a:gd name="T9" fmla="*/ 0 w 1392"/>
              <a:gd name="T10" fmla="*/ 0 h 1200"/>
              <a:gd name="T11" fmla="*/ 1392 w 1392"/>
              <a:gd name="T12" fmla="*/ 1200 h 1200"/>
            </a:gdLst>
            <a:ahLst/>
            <a:cxnLst>
              <a:cxn ang="T6">
                <a:pos x="T0" y="T1"/>
              </a:cxn>
              <a:cxn ang="T7">
                <a:pos x="T2" y="T3"/>
              </a:cxn>
              <a:cxn ang="T8">
                <a:pos x="T4" y="T5"/>
              </a:cxn>
            </a:cxnLst>
            <a:rect l="T9" t="T10" r="T11" b="T12"/>
            <a:pathLst>
              <a:path w="1392" h="1200">
                <a:moveTo>
                  <a:pt x="0" y="96"/>
                </a:moveTo>
                <a:lnTo>
                  <a:pt x="1008" y="1200"/>
                </a:lnTo>
                <a:lnTo>
                  <a:pt x="1392"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2" name="Freeform 32"/>
          <p:cNvSpPr>
            <a:spLocks/>
          </p:cNvSpPr>
          <p:nvPr/>
        </p:nvSpPr>
        <p:spPr bwMode="auto">
          <a:xfrm>
            <a:off x="2057400" y="2438400"/>
            <a:ext cx="1066800" cy="2590800"/>
          </a:xfrm>
          <a:custGeom>
            <a:avLst/>
            <a:gdLst>
              <a:gd name="T0" fmla="*/ 672 w 672"/>
              <a:gd name="T1" fmla="*/ 0 h 1632"/>
              <a:gd name="T2" fmla="*/ 576 w 672"/>
              <a:gd name="T3" fmla="*/ 1632 h 1632"/>
              <a:gd name="T4" fmla="*/ 0 w 672"/>
              <a:gd name="T5" fmla="*/ 0 h 1632"/>
              <a:gd name="T6" fmla="*/ 0 60000 65536"/>
              <a:gd name="T7" fmla="*/ 0 60000 65536"/>
              <a:gd name="T8" fmla="*/ 0 60000 65536"/>
              <a:gd name="T9" fmla="*/ 0 w 672"/>
              <a:gd name="T10" fmla="*/ 0 h 1632"/>
              <a:gd name="T11" fmla="*/ 672 w 672"/>
              <a:gd name="T12" fmla="*/ 1632 h 1632"/>
            </a:gdLst>
            <a:ahLst/>
            <a:cxnLst>
              <a:cxn ang="T6">
                <a:pos x="T0" y="T1"/>
              </a:cxn>
              <a:cxn ang="T7">
                <a:pos x="T2" y="T3"/>
              </a:cxn>
              <a:cxn ang="T8">
                <a:pos x="T4" y="T5"/>
              </a:cxn>
            </a:cxnLst>
            <a:rect l="T9" t="T10" r="T11" b="T12"/>
            <a:pathLst>
              <a:path w="672" h="1632">
                <a:moveTo>
                  <a:pt x="672" y="0"/>
                </a:moveTo>
                <a:lnTo>
                  <a:pt x="576" y="1632"/>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3" name="Freeform 33"/>
          <p:cNvSpPr>
            <a:spLocks/>
          </p:cNvSpPr>
          <p:nvPr/>
        </p:nvSpPr>
        <p:spPr bwMode="auto">
          <a:xfrm>
            <a:off x="1447800" y="2438400"/>
            <a:ext cx="1581150" cy="2647950"/>
          </a:xfrm>
          <a:custGeom>
            <a:avLst/>
            <a:gdLst>
              <a:gd name="T0" fmla="*/ 996 w 996"/>
              <a:gd name="T1" fmla="*/ 66 h 1668"/>
              <a:gd name="T2" fmla="*/ 708 w 996"/>
              <a:gd name="T3" fmla="*/ 1668 h 1668"/>
              <a:gd name="T4" fmla="*/ 0 w 996"/>
              <a:gd name="T5" fmla="*/ 0 h 1668"/>
              <a:gd name="T6" fmla="*/ 0 60000 65536"/>
              <a:gd name="T7" fmla="*/ 0 60000 65536"/>
              <a:gd name="T8" fmla="*/ 0 60000 65536"/>
              <a:gd name="T9" fmla="*/ 0 w 996"/>
              <a:gd name="T10" fmla="*/ 0 h 1668"/>
              <a:gd name="T11" fmla="*/ 996 w 996"/>
              <a:gd name="T12" fmla="*/ 1668 h 1668"/>
            </a:gdLst>
            <a:ahLst/>
            <a:cxnLst>
              <a:cxn ang="T6">
                <a:pos x="T0" y="T1"/>
              </a:cxn>
              <a:cxn ang="T7">
                <a:pos x="T2" y="T3"/>
              </a:cxn>
              <a:cxn ang="T8">
                <a:pos x="T4" y="T5"/>
              </a:cxn>
            </a:cxnLst>
            <a:rect l="T9" t="T10" r="T11" b="T12"/>
            <a:pathLst>
              <a:path w="996" h="1668">
                <a:moveTo>
                  <a:pt x="996" y="66"/>
                </a:moveTo>
                <a:lnTo>
                  <a:pt x="708" y="166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4" name="Freeform 34"/>
          <p:cNvSpPr>
            <a:spLocks/>
          </p:cNvSpPr>
          <p:nvPr/>
        </p:nvSpPr>
        <p:spPr bwMode="auto">
          <a:xfrm>
            <a:off x="838200" y="2362200"/>
            <a:ext cx="2085975" cy="2819400"/>
          </a:xfrm>
          <a:custGeom>
            <a:avLst/>
            <a:gdLst>
              <a:gd name="T0" fmla="*/ 1314 w 1314"/>
              <a:gd name="T1" fmla="*/ 96 h 1776"/>
              <a:gd name="T2" fmla="*/ 816 w 1314"/>
              <a:gd name="T3" fmla="*/ 1776 h 1776"/>
              <a:gd name="T4" fmla="*/ 0 w 1314"/>
              <a:gd name="T5" fmla="*/ 0 h 1776"/>
              <a:gd name="T6" fmla="*/ 0 60000 65536"/>
              <a:gd name="T7" fmla="*/ 0 60000 65536"/>
              <a:gd name="T8" fmla="*/ 0 60000 65536"/>
              <a:gd name="T9" fmla="*/ 0 w 1314"/>
              <a:gd name="T10" fmla="*/ 0 h 1776"/>
              <a:gd name="T11" fmla="*/ 1314 w 1314"/>
              <a:gd name="T12" fmla="*/ 1776 h 1776"/>
            </a:gdLst>
            <a:ahLst/>
            <a:cxnLst>
              <a:cxn ang="T6">
                <a:pos x="T0" y="T1"/>
              </a:cxn>
              <a:cxn ang="T7">
                <a:pos x="T2" y="T3"/>
              </a:cxn>
              <a:cxn ang="T8">
                <a:pos x="T4" y="T5"/>
              </a:cxn>
            </a:cxnLst>
            <a:rect l="T9" t="T10" r="T11" b="T12"/>
            <a:pathLst>
              <a:path w="1314" h="1776">
                <a:moveTo>
                  <a:pt x="1314" y="96"/>
                </a:moveTo>
                <a:lnTo>
                  <a:pt x="816" y="1776"/>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5" name="Oval 38"/>
          <p:cNvSpPr>
            <a:spLocks noChangeArrowheads="1"/>
          </p:cNvSpPr>
          <p:nvPr/>
        </p:nvSpPr>
        <p:spPr bwMode="auto">
          <a:xfrm>
            <a:off x="474345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6" name="Rectangle 40"/>
          <p:cNvSpPr>
            <a:spLocks noChangeArrowheads="1"/>
          </p:cNvSpPr>
          <p:nvPr/>
        </p:nvSpPr>
        <p:spPr bwMode="auto">
          <a:xfrm>
            <a:off x="4610100" y="62484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3037" name="Text Box 41"/>
          <p:cNvSpPr txBox="1">
            <a:spLocks noChangeArrowheads="1"/>
          </p:cNvSpPr>
          <p:nvPr/>
        </p:nvSpPr>
        <p:spPr bwMode="auto">
          <a:xfrm>
            <a:off x="4610100" y="6216650"/>
            <a:ext cx="457200" cy="336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2</a:t>
            </a:r>
          </a:p>
        </p:txBody>
      </p:sp>
      <p:sp>
        <p:nvSpPr>
          <p:cNvPr id="43038" name="Text Box 46"/>
          <p:cNvSpPr txBox="1">
            <a:spLocks noChangeArrowheads="1"/>
          </p:cNvSpPr>
          <p:nvPr/>
        </p:nvSpPr>
        <p:spPr bwMode="auto">
          <a:xfrm>
            <a:off x="2767013" y="1122363"/>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3039" name="Text Box 47"/>
          <p:cNvSpPr txBox="1">
            <a:spLocks noChangeArrowheads="1"/>
          </p:cNvSpPr>
          <p:nvPr/>
        </p:nvSpPr>
        <p:spPr bwMode="auto">
          <a:xfrm>
            <a:off x="4618038" y="14906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3040" name="Text Box 48"/>
          <p:cNvSpPr txBox="1">
            <a:spLocks noChangeArrowheads="1"/>
          </p:cNvSpPr>
          <p:nvPr/>
        </p:nvSpPr>
        <p:spPr bwMode="auto">
          <a:xfrm>
            <a:off x="1139825" y="16049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3042" name="Rectangle 50"/>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5"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6" name="TextBox 45"/>
          <p:cNvSpPr txBox="1"/>
          <p:nvPr/>
        </p:nvSpPr>
        <p:spPr>
          <a:xfrm>
            <a:off x="56172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47" name="TextBox 46"/>
          <p:cNvSpPr txBox="1"/>
          <p:nvPr/>
        </p:nvSpPr>
        <p:spPr>
          <a:xfrm>
            <a:off x="114163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8" name="TextBox 47"/>
          <p:cNvSpPr txBox="1"/>
          <p:nvPr/>
        </p:nvSpPr>
        <p:spPr>
          <a:xfrm>
            <a:off x="175717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49" name="TextBox 48"/>
          <p:cNvSpPr txBox="1"/>
          <p:nvPr/>
        </p:nvSpPr>
        <p:spPr>
          <a:xfrm>
            <a:off x="446277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50" name="TextBox 49"/>
          <p:cNvSpPr txBox="1"/>
          <p:nvPr/>
        </p:nvSpPr>
        <p:spPr>
          <a:xfrm>
            <a:off x="5066431"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51" name="TextBox 50"/>
          <p:cNvSpPr txBox="1"/>
          <p:nvPr/>
        </p:nvSpPr>
        <p:spPr>
          <a:xfrm>
            <a:off x="5729471"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286705565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3"/>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37" name="Freeform 44"/>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38" name="Rectangle 45"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39"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0"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1"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2"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3"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4"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5"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4046" name="Group 10"/>
          <p:cNvGrpSpPr>
            <a:grpSpLocks/>
          </p:cNvGrpSpPr>
          <p:nvPr/>
        </p:nvGrpSpPr>
        <p:grpSpPr bwMode="auto">
          <a:xfrm rot="-288642">
            <a:off x="3352800" y="1752600"/>
            <a:ext cx="1143000" cy="457200"/>
            <a:chOff x="1824" y="1440"/>
            <a:chExt cx="1248" cy="576"/>
          </a:xfrm>
        </p:grpSpPr>
        <p:sp>
          <p:nvSpPr>
            <p:cNvPr id="44067" name="Rectangle 11"/>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68" name="Rectangle 12"/>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69" name="Rectangle 13"/>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0" name="Rectangle 14"/>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1" name="Oval 15"/>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2" name="Oval 16"/>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3" name="Rectangle 17"/>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4" name="Rectangle 18"/>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5" name="Rectangle 19"/>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6" name="Rectangle 20"/>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7" name="Oval 21"/>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78" name="Oval 22"/>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4047" name="Rectangle 23"/>
          <p:cNvSpPr>
            <a:spLocks noChangeArrowheads="1"/>
          </p:cNvSpPr>
          <p:nvPr/>
        </p:nvSpPr>
        <p:spPr bwMode="auto">
          <a:xfrm>
            <a:off x="2490788" y="21653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8" name="Rectangle 24"/>
          <p:cNvSpPr>
            <a:spLocks noChangeArrowheads="1"/>
          </p:cNvSpPr>
          <p:nvPr/>
        </p:nvSpPr>
        <p:spPr bwMode="auto">
          <a:xfrm>
            <a:off x="1887538" y="21526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49" name="Rectangle 25"/>
          <p:cNvSpPr>
            <a:spLocks noChangeArrowheads="1"/>
          </p:cNvSpPr>
          <p:nvPr/>
        </p:nvSpPr>
        <p:spPr bwMode="auto">
          <a:xfrm>
            <a:off x="1279525" y="213042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0" name="Rectangle 26"/>
          <p:cNvSpPr>
            <a:spLocks noChangeArrowheads="1"/>
          </p:cNvSpPr>
          <p:nvPr/>
        </p:nvSpPr>
        <p:spPr bwMode="auto">
          <a:xfrm>
            <a:off x="6435725" y="1931988"/>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1" name="Rectangle 27"/>
          <p:cNvSpPr>
            <a:spLocks noChangeArrowheads="1"/>
          </p:cNvSpPr>
          <p:nvPr/>
        </p:nvSpPr>
        <p:spPr bwMode="auto">
          <a:xfrm>
            <a:off x="5818188" y="1951038"/>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2" name="Rectangle 28"/>
          <p:cNvSpPr>
            <a:spLocks noChangeArrowheads="1"/>
          </p:cNvSpPr>
          <p:nvPr/>
        </p:nvSpPr>
        <p:spPr bwMode="auto">
          <a:xfrm>
            <a:off x="5214938" y="19748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3" name="Freeform 29"/>
          <p:cNvSpPr>
            <a:spLocks/>
          </p:cNvSpPr>
          <p:nvPr/>
        </p:nvSpPr>
        <p:spPr bwMode="auto">
          <a:xfrm>
            <a:off x="4067175" y="2336800"/>
            <a:ext cx="1190625" cy="1998663"/>
          </a:xfrm>
          <a:custGeom>
            <a:avLst/>
            <a:gdLst>
              <a:gd name="T0" fmla="*/ 0 w 750"/>
              <a:gd name="T1" fmla="*/ 54 h 1259"/>
              <a:gd name="T2" fmla="*/ 462 w 750"/>
              <a:gd name="T3" fmla="*/ 1259 h 1259"/>
              <a:gd name="T4" fmla="*/ 750 w 750"/>
              <a:gd name="T5" fmla="*/ 0 h 1259"/>
              <a:gd name="T6" fmla="*/ 0 60000 65536"/>
              <a:gd name="T7" fmla="*/ 0 60000 65536"/>
              <a:gd name="T8" fmla="*/ 0 60000 65536"/>
              <a:gd name="T9" fmla="*/ 0 w 750"/>
              <a:gd name="T10" fmla="*/ 0 h 1259"/>
              <a:gd name="T11" fmla="*/ 750 w 750"/>
              <a:gd name="T12" fmla="*/ 1259 h 1259"/>
            </a:gdLst>
            <a:ahLst/>
            <a:cxnLst>
              <a:cxn ang="T6">
                <a:pos x="T0" y="T1"/>
              </a:cxn>
              <a:cxn ang="T7">
                <a:pos x="T2" y="T3"/>
              </a:cxn>
              <a:cxn ang="T8">
                <a:pos x="T4" y="T5"/>
              </a:cxn>
            </a:cxnLst>
            <a:rect l="T9" t="T10" r="T11" b="T12"/>
            <a:pathLst>
              <a:path w="750" h="1259">
                <a:moveTo>
                  <a:pt x="0" y="54"/>
                </a:moveTo>
                <a:lnTo>
                  <a:pt x="462" y="1259"/>
                </a:lnTo>
                <a:lnTo>
                  <a:pt x="750" y="0"/>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4" name="Freeform 30"/>
          <p:cNvSpPr>
            <a:spLocks/>
          </p:cNvSpPr>
          <p:nvPr/>
        </p:nvSpPr>
        <p:spPr bwMode="auto">
          <a:xfrm>
            <a:off x="4171950" y="2260600"/>
            <a:ext cx="1695450" cy="1962150"/>
          </a:xfrm>
          <a:custGeom>
            <a:avLst/>
            <a:gdLst>
              <a:gd name="T0" fmla="*/ 0 w 1068"/>
              <a:gd name="T1" fmla="*/ 96 h 1236"/>
              <a:gd name="T2" fmla="*/ 686 w 1068"/>
              <a:gd name="T3" fmla="*/ 1236 h 1236"/>
              <a:gd name="T4" fmla="*/ 1068 w 1068"/>
              <a:gd name="T5" fmla="*/ 0 h 1236"/>
              <a:gd name="T6" fmla="*/ 0 60000 65536"/>
              <a:gd name="T7" fmla="*/ 0 60000 65536"/>
              <a:gd name="T8" fmla="*/ 0 60000 65536"/>
              <a:gd name="T9" fmla="*/ 0 w 1068"/>
              <a:gd name="T10" fmla="*/ 0 h 1236"/>
              <a:gd name="T11" fmla="*/ 1068 w 1068"/>
              <a:gd name="T12" fmla="*/ 1236 h 1236"/>
            </a:gdLst>
            <a:ahLst/>
            <a:cxnLst>
              <a:cxn ang="T6">
                <a:pos x="T0" y="T1"/>
              </a:cxn>
              <a:cxn ang="T7">
                <a:pos x="T2" y="T3"/>
              </a:cxn>
              <a:cxn ang="T8">
                <a:pos x="T4" y="T5"/>
              </a:cxn>
            </a:cxnLst>
            <a:rect l="T9" t="T10" r="T11" b="T12"/>
            <a:pathLst>
              <a:path w="1068" h="1236">
                <a:moveTo>
                  <a:pt x="0" y="96"/>
                </a:moveTo>
                <a:lnTo>
                  <a:pt x="686" y="1236"/>
                </a:lnTo>
                <a:lnTo>
                  <a:pt x="1068"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5" name="Freeform 31"/>
          <p:cNvSpPr>
            <a:spLocks/>
          </p:cNvSpPr>
          <p:nvPr/>
        </p:nvSpPr>
        <p:spPr bwMode="auto">
          <a:xfrm>
            <a:off x="4267200" y="2260600"/>
            <a:ext cx="2209800" cy="1873250"/>
          </a:xfrm>
          <a:custGeom>
            <a:avLst/>
            <a:gdLst>
              <a:gd name="T0" fmla="*/ 0 w 1392"/>
              <a:gd name="T1" fmla="*/ 96 h 1180"/>
              <a:gd name="T2" fmla="*/ 918 w 1392"/>
              <a:gd name="T3" fmla="*/ 1180 h 1180"/>
              <a:gd name="T4" fmla="*/ 1392 w 1392"/>
              <a:gd name="T5" fmla="*/ 0 h 1180"/>
              <a:gd name="T6" fmla="*/ 0 60000 65536"/>
              <a:gd name="T7" fmla="*/ 0 60000 65536"/>
              <a:gd name="T8" fmla="*/ 0 60000 65536"/>
              <a:gd name="T9" fmla="*/ 0 w 1392"/>
              <a:gd name="T10" fmla="*/ 0 h 1180"/>
              <a:gd name="T11" fmla="*/ 1392 w 1392"/>
              <a:gd name="T12" fmla="*/ 1180 h 1180"/>
            </a:gdLst>
            <a:ahLst/>
            <a:cxnLst>
              <a:cxn ang="T6">
                <a:pos x="T0" y="T1"/>
              </a:cxn>
              <a:cxn ang="T7">
                <a:pos x="T2" y="T3"/>
              </a:cxn>
              <a:cxn ang="T8">
                <a:pos x="T4" y="T5"/>
              </a:cxn>
            </a:cxnLst>
            <a:rect l="T9" t="T10" r="T11" b="T12"/>
            <a:pathLst>
              <a:path w="1392" h="1180">
                <a:moveTo>
                  <a:pt x="0" y="96"/>
                </a:moveTo>
                <a:lnTo>
                  <a:pt x="918" y="1180"/>
                </a:lnTo>
                <a:lnTo>
                  <a:pt x="1392"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6" name="Freeform 32"/>
          <p:cNvSpPr>
            <a:spLocks/>
          </p:cNvSpPr>
          <p:nvPr/>
        </p:nvSpPr>
        <p:spPr bwMode="auto">
          <a:xfrm>
            <a:off x="2667000" y="2413000"/>
            <a:ext cx="1123950" cy="2378075"/>
          </a:xfrm>
          <a:custGeom>
            <a:avLst/>
            <a:gdLst>
              <a:gd name="T0" fmla="*/ 672 w 708"/>
              <a:gd name="T1" fmla="*/ 0 h 1498"/>
              <a:gd name="T2" fmla="*/ 708 w 708"/>
              <a:gd name="T3" fmla="*/ 1498 h 1498"/>
              <a:gd name="T4" fmla="*/ 0 w 708"/>
              <a:gd name="T5" fmla="*/ 0 h 1498"/>
              <a:gd name="T6" fmla="*/ 0 60000 65536"/>
              <a:gd name="T7" fmla="*/ 0 60000 65536"/>
              <a:gd name="T8" fmla="*/ 0 60000 65536"/>
              <a:gd name="T9" fmla="*/ 0 w 708"/>
              <a:gd name="T10" fmla="*/ 0 h 1498"/>
              <a:gd name="T11" fmla="*/ 708 w 708"/>
              <a:gd name="T12" fmla="*/ 1498 h 1498"/>
            </a:gdLst>
            <a:ahLst/>
            <a:cxnLst>
              <a:cxn ang="T6">
                <a:pos x="T0" y="T1"/>
              </a:cxn>
              <a:cxn ang="T7">
                <a:pos x="T2" y="T3"/>
              </a:cxn>
              <a:cxn ang="T8">
                <a:pos x="T4" y="T5"/>
              </a:cxn>
            </a:cxnLst>
            <a:rect l="T9" t="T10" r="T11" b="T12"/>
            <a:pathLst>
              <a:path w="708" h="1498">
                <a:moveTo>
                  <a:pt x="672" y="0"/>
                </a:moveTo>
                <a:lnTo>
                  <a:pt x="708" y="1498"/>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7" name="Freeform 33"/>
          <p:cNvSpPr>
            <a:spLocks/>
          </p:cNvSpPr>
          <p:nvPr/>
        </p:nvSpPr>
        <p:spPr bwMode="auto">
          <a:xfrm>
            <a:off x="2057400" y="2413000"/>
            <a:ext cx="1609725" cy="2482850"/>
          </a:xfrm>
          <a:custGeom>
            <a:avLst/>
            <a:gdLst>
              <a:gd name="T0" fmla="*/ 1014 w 1014"/>
              <a:gd name="T1" fmla="*/ 84 h 1564"/>
              <a:gd name="T2" fmla="*/ 858 w 1014"/>
              <a:gd name="T3" fmla="*/ 1564 h 1564"/>
              <a:gd name="T4" fmla="*/ 0 w 1014"/>
              <a:gd name="T5" fmla="*/ 0 h 1564"/>
              <a:gd name="T6" fmla="*/ 0 60000 65536"/>
              <a:gd name="T7" fmla="*/ 0 60000 65536"/>
              <a:gd name="T8" fmla="*/ 0 60000 65536"/>
              <a:gd name="T9" fmla="*/ 0 w 1014"/>
              <a:gd name="T10" fmla="*/ 0 h 1564"/>
              <a:gd name="T11" fmla="*/ 1014 w 1014"/>
              <a:gd name="T12" fmla="*/ 1564 h 1564"/>
            </a:gdLst>
            <a:ahLst/>
            <a:cxnLst>
              <a:cxn ang="T6">
                <a:pos x="T0" y="T1"/>
              </a:cxn>
              <a:cxn ang="T7">
                <a:pos x="T2" y="T3"/>
              </a:cxn>
              <a:cxn ang="T8">
                <a:pos x="T4" y="T5"/>
              </a:cxn>
            </a:cxnLst>
            <a:rect l="T9" t="T10" r="T11" b="T12"/>
            <a:pathLst>
              <a:path w="1014" h="1564">
                <a:moveTo>
                  <a:pt x="1014" y="84"/>
                </a:moveTo>
                <a:lnTo>
                  <a:pt x="858" y="156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8" name="Freeform 34"/>
          <p:cNvSpPr>
            <a:spLocks/>
          </p:cNvSpPr>
          <p:nvPr/>
        </p:nvSpPr>
        <p:spPr bwMode="auto">
          <a:xfrm>
            <a:off x="1447800" y="2336800"/>
            <a:ext cx="2143125" cy="2720975"/>
          </a:xfrm>
          <a:custGeom>
            <a:avLst/>
            <a:gdLst>
              <a:gd name="T0" fmla="*/ 1350 w 1350"/>
              <a:gd name="T1" fmla="*/ 78 h 1714"/>
              <a:gd name="T2" fmla="*/ 852 w 1350"/>
              <a:gd name="T3" fmla="*/ 1714 h 1714"/>
              <a:gd name="T4" fmla="*/ 0 w 1350"/>
              <a:gd name="T5" fmla="*/ 0 h 1714"/>
              <a:gd name="T6" fmla="*/ 0 60000 65536"/>
              <a:gd name="T7" fmla="*/ 0 60000 65536"/>
              <a:gd name="T8" fmla="*/ 0 60000 65536"/>
              <a:gd name="T9" fmla="*/ 0 w 1350"/>
              <a:gd name="T10" fmla="*/ 0 h 1714"/>
              <a:gd name="T11" fmla="*/ 1350 w 1350"/>
              <a:gd name="T12" fmla="*/ 1714 h 1714"/>
            </a:gdLst>
            <a:ahLst/>
            <a:cxnLst>
              <a:cxn ang="T6">
                <a:pos x="T0" y="T1"/>
              </a:cxn>
              <a:cxn ang="T7">
                <a:pos x="T2" y="T3"/>
              </a:cxn>
              <a:cxn ang="T8">
                <a:pos x="T4" y="T5"/>
              </a:cxn>
            </a:cxnLst>
            <a:rect l="T9" t="T10" r="T11" b="T12"/>
            <a:pathLst>
              <a:path w="1350" h="1714">
                <a:moveTo>
                  <a:pt x="1350" y="78"/>
                </a:moveTo>
                <a:lnTo>
                  <a:pt x="852" y="1714"/>
                </a:lnTo>
                <a:lnTo>
                  <a:pt x="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59" name="Oval 38"/>
          <p:cNvSpPr>
            <a:spLocks noChangeArrowheads="1"/>
          </p:cNvSpPr>
          <p:nvPr/>
        </p:nvSpPr>
        <p:spPr bwMode="auto">
          <a:xfrm>
            <a:off x="474345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60" name="Rectangle 40"/>
          <p:cNvSpPr>
            <a:spLocks noChangeArrowheads="1"/>
          </p:cNvSpPr>
          <p:nvPr/>
        </p:nvSpPr>
        <p:spPr bwMode="auto">
          <a:xfrm>
            <a:off x="4610100" y="62484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061" name="Text Box 41"/>
          <p:cNvSpPr txBox="1">
            <a:spLocks noChangeArrowheads="1"/>
          </p:cNvSpPr>
          <p:nvPr/>
        </p:nvSpPr>
        <p:spPr bwMode="auto">
          <a:xfrm>
            <a:off x="4610100" y="62166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3</a:t>
            </a:r>
          </a:p>
        </p:txBody>
      </p:sp>
      <p:sp>
        <p:nvSpPr>
          <p:cNvPr id="44062" name="Text Box 46"/>
          <p:cNvSpPr txBox="1">
            <a:spLocks noChangeArrowheads="1"/>
          </p:cNvSpPr>
          <p:nvPr/>
        </p:nvSpPr>
        <p:spPr bwMode="auto">
          <a:xfrm>
            <a:off x="3265488" y="1122363"/>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4063" name="Text Box 47"/>
          <p:cNvSpPr txBox="1">
            <a:spLocks noChangeArrowheads="1"/>
          </p:cNvSpPr>
          <p:nvPr/>
        </p:nvSpPr>
        <p:spPr bwMode="auto">
          <a:xfrm>
            <a:off x="5116513" y="14906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4064" name="Text Box 48"/>
          <p:cNvSpPr txBox="1">
            <a:spLocks noChangeArrowheads="1"/>
          </p:cNvSpPr>
          <p:nvPr/>
        </p:nvSpPr>
        <p:spPr bwMode="auto">
          <a:xfrm>
            <a:off x="1638300" y="160496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4066" name="Rectangle 50"/>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5"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6" name="TextBox 45"/>
          <p:cNvSpPr txBox="1"/>
          <p:nvPr/>
        </p:nvSpPr>
        <p:spPr>
          <a:xfrm>
            <a:off x="123860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47" name="TextBox 46"/>
          <p:cNvSpPr txBox="1"/>
          <p:nvPr/>
        </p:nvSpPr>
        <p:spPr>
          <a:xfrm>
            <a:off x="181851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8" name="TextBox 47"/>
          <p:cNvSpPr txBox="1"/>
          <p:nvPr/>
        </p:nvSpPr>
        <p:spPr>
          <a:xfrm>
            <a:off x="243405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49" name="TextBox 48"/>
          <p:cNvSpPr txBox="1"/>
          <p:nvPr/>
        </p:nvSpPr>
        <p:spPr>
          <a:xfrm>
            <a:off x="513964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50" name="TextBox 49"/>
          <p:cNvSpPr txBox="1"/>
          <p:nvPr/>
        </p:nvSpPr>
        <p:spPr>
          <a:xfrm>
            <a:off x="574330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51" name="TextBox 50"/>
          <p:cNvSpPr txBox="1"/>
          <p:nvPr/>
        </p:nvSpPr>
        <p:spPr>
          <a:xfrm>
            <a:off x="640634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24079281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3"/>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1" name="Freeform 44"/>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2" name="Rectangle 45"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3"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4"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5"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6"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7"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8"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69"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5070" name="Group 10"/>
          <p:cNvGrpSpPr>
            <a:grpSpLocks/>
          </p:cNvGrpSpPr>
          <p:nvPr/>
        </p:nvGrpSpPr>
        <p:grpSpPr bwMode="auto">
          <a:xfrm rot="-313606">
            <a:off x="3962400" y="1687513"/>
            <a:ext cx="1143000" cy="457200"/>
            <a:chOff x="1824" y="1440"/>
            <a:chExt cx="1248" cy="576"/>
          </a:xfrm>
        </p:grpSpPr>
        <p:sp>
          <p:nvSpPr>
            <p:cNvPr id="45091" name="Rectangle 11"/>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2" name="Rectangle 12"/>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3" name="Rectangle 13"/>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4" name="Rectangle 14"/>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5" name="Oval 15"/>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6" name="Oval 16"/>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7" name="Rectangle 17"/>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8" name="Rectangle 18"/>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99" name="Rectangle 19"/>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100" name="Rectangle 20"/>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101" name="Oval 21"/>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102" name="Oval 22"/>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5071" name="Rectangle 23"/>
          <p:cNvSpPr>
            <a:spLocks noChangeArrowheads="1"/>
          </p:cNvSpPr>
          <p:nvPr/>
        </p:nvSpPr>
        <p:spPr bwMode="auto">
          <a:xfrm>
            <a:off x="3100388" y="21526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2" name="Rectangle 24"/>
          <p:cNvSpPr>
            <a:spLocks noChangeArrowheads="1"/>
          </p:cNvSpPr>
          <p:nvPr/>
        </p:nvSpPr>
        <p:spPr bwMode="auto">
          <a:xfrm>
            <a:off x="2497138" y="21621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3" name="Rectangle 25"/>
          <p:cNvSpPr>
            <a:spLocks noChangeArrowheads="1"/>
          </p:cNvSpPr>
          <p:nvPr/>
        </p:nvSpPr>
        <p:spPr bwMode="auto">
          <a:xfrm>
            <a:off x="1889125" y="21526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4" name="Rectangle 26"/>
          <p:cNvSpPr>
            <a:spLocks noChangeArrowheads="1"/>
          </p:cNvSpPr>
          <p:nvPr/>
        </p:nvSpPr>
        <p:spPr bwMode="auto">
          <a:xfrm>
            <a:off x="7045325" y="1938338"/>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5" name="Rectangle 27"/>
          <p:cNvSpPr>
            <a:spLocks noChangeArrowheads="1"/>
          </p:cNvSpPr>
          <p:nvPr/>
        </p:nvSpPr>
        <p:spPr bwMode="auto">
          <a:xfrm>
            <a:off x="6427788" y="1928813"/>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6" name="Rectangle 28"/>
          <p:cNvSpPr>
            <a:spLocks noChangeArrowheads="1"/>
          </p:cNvSpPr>
          <p:nvPr/>
        </p:nvSpPr>
        <p:spPr bwMode="auto">
          <a:xfrm>
            <a:off x="5824538" y="19335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7" name="Freeform 29"/>
          <p:cNvSpPr>
            <a:spLocks/>
          </p:cNvSpPr>
          <p:nvPr/>
        </p:nvSpPr>
        <p:spPr bwMode="auto">
          <a:xfrm>
            <a:off x="4676775" y="2228850"/>
            <a:ext cx="1200150" cy="2020888"/>
          </a:xfrm>
          <a:custGeom>
            <a:avLst/>
            <a:gdLst>
              <a:gd name="T0" fmla="*/ 0 w 756"/>
              <a:gd name="T1" fmla="*/ 72 h 1273"/>
              <a:gd name="T2" fmla="*/ 368 w 756"/>
              <a:gd name="T3" fmla="*/ 1273 h 1273"/>
              <a:gd name="T4" fmla="*/ 756 w 756"/>
              <a:gd name="T5" fmla="*/ 0 h 1273"/>
              <a:gd name="T6" fmla="*/ 0 60000 65536"/>
              <a:gd name="T7" fmla="*/ 0 60000 65536"/>
              <a:gd name="T8" fmla="*/ 0 60000 65536"/>
              <a:gd name="T9" fmla="*/ 0 w 756"/>
              <a:gd name="T10" fmla="*/ 0 h 1273"/>
              <a:gd name="T11" fmla="*/ 756 w 756"/>
              <a:gd name="T12" fmla="*/ 1273 h 1273"/>
            </a:gdLst>
            <a:ahLst/>
            <a:cxnLst>
              <a:cxn ang="T6">
                <a:pos x="T0" y="T1"/>
              </a:cxn>
              <a:cxn ang="T7">
                <a:pos x="T2" y="T3"/>
              </a:cxn>
              <a:cxn ang="T8">
                <a:pos x="T4" y="T5"/>
              </a:cxn>
            </a:cxnLst>
            <a:rect l="T9" t="T10" r="T11" b="T12"/>
            <a:pathLst>
              <a:path w="756" h="1273">
                <a:moveTo>
                  <a:pt x="0" y="72"/>
                </a:moveTo>
                <a:lnTo>
                  <a:pt x="368" y="1273"/>
                </a:lnTo>
                <a:lnTo>
                  <a:pt x="756"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8" name="Freeform 30"/>
          <p:cNvSpPr>
            <a:spLocks/>
          </p:cNvSpPr>
          <p:nvPr/>
        </p:nvSpPr>
        <p:spPr bwMode="auto">
          <a:xfrm>
            <a:off x="4783138" y="2209800"/>
            <a:ext cx="1408112" cy="1952625"/>
          </a:xfrm>
          <a:custGeom>
            <a:avLst/>
            <a:gdLst>
              <a:gd name="T0" fmla="*/ 0 w 887"/>
              <a:gd name="T1" fmla="*/ 106 h 1230"/>
              <a:gd name="T2" fmla="*/ 557 w 887"/>
              <a:gd name="T3" fmla="*/ 1230 h 1230"/>
              <a:gd name="T4" fmla="*/ 887 w 887"/>
              <a:gd name="T5" fmla="*/ 0 h 1230"/>
              <a:gd name="T6" fmla="*/ 0 60000 65536"/>
              <a:gd name="T7" fmla="*/ 0 60000 65536"/>
              <a:gd name="T8" fmla="*/ 0 60000 65536"/>
              <a:gd name="T9" fmla="*/ 0 w 887"/>
              <a:gd name="T10" fmla="*/ 0 h 1230"/>
              <a:gd name="T11" fmla="*/ 887 w 887"/>
              <a:gd name="T12" fmla="*/ 1230 h 1230"/>
            </a:gdLst>
            <a:ahLst/>
            <a:cxnLst>
              <a:cxn ang="T6">
                <a:pos x="T0" y="T1"/>
              </a:cxn>
              <a:cxn ang="T7">
                <a:pos x="T2" y="T3"/>
              </a:cxn>
              <a:cxn ang="T8">
                <a:pos x="T4" y="T5"/>
              </a:cxn>
            </a:cxnLst>
            <a:rect l="T9" t="T10" r="T11" b="T12"/>
            <a:pathLst>
              <a:path w="887" h="1230">
                <a:moveTo>
                  <a:pt x="0" y="106"/>
                </a:moveTo>
                <a:lnTo>
                  <a:pt x="557" y="1230"/>
                </a:lnTo>
                <a:lnTo>
                  <a:pt x="887"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79" name="Freeform 31"/>
          <p:cNvSpPr>
            <a:spLocks/>
          </p:cNvSpPr>
          <p:nvPr/>
        </p:nvSpPr>
        <p:spPr bwMode="auto">
          <a:xfrm>
            <a:off x="4876800" y="2181225"/>
            <a:ext cx="2209800" cy="1943100"/>
          </a:xfrm>
          <a:custGeom>
            <a:avLst/>
            <a:gdLst>
              <a:gd name="T0" fmla="*/ 0 w 1392"/>
              <a:gd name="T1" fmla="*/ 96 h 1224"/>
              <a:gd name="T2" fmla="*/ 840 w 1392"/>
              <a:gd name="T3" fmla="*/ 1224 h 1224"/>
              <a:gd name="T4" fmla="*/ 1392 w 1392"/>
              <a:gd name="T5" fmla="*/ 0 h 1224"/>
              <a:gd name="T6" fmla="*/ 0 60000 65536"/>
              <a:gd name="T7" fmla="*/ 0 60000 65536"/>
              <a:gd name="T8" fmla="*/ 0 60000 65536"/>
              <a:gd name="T9" fmla="*/ 0 w 1392"/>
              <a:gd name="T10" fmla="*/ 0 h 1224"/>
              <a:gd name="T11" fmla="*/ 1392 w 1392"/>
              <a:gd name="T12" fmla="*/ 1224 h 1224"/>
            </a:gdLst>
            <a:ahLst/>
            <a:cxnLst>
              <a:cxn ang="T6">
                <a:pos x="T0" y="T1"/>
              </a:cxn>
              <a:cxn ang="T7">
                <a:pos x="T2" y="T3"/>
              </a:cxn>
              <a:cxn ang="T8">
                <a:pos x="T4" y="T5"/>
              </a:cxn>
            </a:cxnLst>
            <a:rect l="T9" t="T10" r="T11" b="T12"/>
            <a:pathLst>
              <a:path w="1392" h="1224">
                <a:moveTo>
                  <a:pt x="0" y="96"/>
                </a:moveTo>
                <a:lnTo>
                  <a:pt x="840" y="1224"/>
                </a:lnTo>
                <a:lnTo>
                  <a:pt x="1392"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0" name="Freeform 32"/>
          <p:cNvSpPr>
            <a:spLocks/>
          </p:cNvSpPr>
          <p:nvPr/>
        </p:nvSpPr>
        <p:spPr bwMode="auto">
          <a:xfrm>
            <a:off x="3352800" y="2333625"/>
            <a:ext cx="1403350" cy="2027238"/>
          </a:xfrm>
          <a:custGeom>
            <a:avLst/>
            <a:gdLst>
              <a:gd name="T0" fmla="*/ 624 w 884"/>
              <a:gd name="T1" fmla="*/ 0 h 1277"/>
              <a:gd name="T2" fmla="*/ 884 w 884"/>
              <a:gd name="T3" fmla="*/ 1277 h 1277"/>
              <a:gd name="T4" fmla="*/ 0 w 884"/>
              <a:gd name="T5" fmla="*/ 96 h 1277"/>
              <a:gd name="T6" fmla="*/ 0 60000 65536"/>
              <a:gd name="T7" fmla="*/ 0 60000 65536"/>
              <a:gd name="T8" fmla="*/ 0 60000 65536"/>
              <a:gd name="T9" fmla="*/ 0 w 884"/>
              <a:gd name="T10" fmla="*/ 0 h 1277"/>
              <a:gd name="T11" fmla="*/ 884 w 884"/>
              <a:gd name="T12" fmla="*/ 1277 h 1277"/>
            </a:gdLst>
            <a:ahLst/>
            <a:cxnLst>
              <a:cxn ang="T6">
                <a:pos x="T0" y="T1"/>
              </a:cxn>
              <a:cxn ang="T7">
                <a:pos x="T2" y="T3"/>
              </a:cxn>
              <a:cxn ang="T8">
                <a:pos x="T4" y="T5"/>
              </a:cxn>
            </a:cxnLst>
            <a:rect l="T9" t="T10" r="T11" b="T12"/>
            <a:pathLst>
              <a:path w="884" h="1277">
                <a:moveTo>
                  <a:pt x="624" y="0"/>
                </a:moveTo>
                <a:lnTo>
                  <a:pt x="884" y="1277"/>
                </a:lnTo>
                <a:lnTo>
                  <a:pt x="0" y="96"/>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1" name="Freeform 33"/>
          <p:cNvSpPr>
            <a:spLocks/>
          </p:cNvSpPr>
          <p:nvPr/>
        </p:nvSpPr>
        <p:spPr bwMode="auto">
          <a:xfrm>
            <a:off x="2724150" y="2466975"/>
            <a:ext cx="1600200" cy="2085975"/>
          </a:xfrm>
          <a:custGeom>
            <a:avLst/>
            <a:gdLst>
              <a:gd name="T0" fmla="*/ 978 w 1008"/>
              <a:gd name="T1" fmla="*/ 0 h 1314"/>
              <a:gd name="T2" fmla="*/ 1008 w 1008"/>
              <a:gd name="T3" fmla="*/ 1314 h 1314"/>
              <a:gd name="T4" fmla="*/ 0 w 1008"/>
              <a:gd name="T5" fmla="*/ 6 h 1314"/>
              <a:gd name="T6" fmla="*/ 0 60000 65536"/>
              <a:gd name="T7" fmla="*/ 0 60000 65536"/>
              <a:gd name="T8" fmla="*/ 0 60000 65536"/>
              <a:gd name="T9" fmla="*/ 0 w 1008"/>
              <a:gd name="T10" fmla="*/ 0 h 1314"/>
              <a:gd name="T11" fmla="*/ 1008 w 1008"/>
              <a:gd name="T12" fmla="*/ 1314 h 1314"/>
            </a:gdLst>
            <a:ahLst/>
            <a:cxnLst>
              <a:cxn ang="T6">
                <a:pos x="T0" y="T1"/>
              </a:cxn>
              <a:cxn ang="T7">
                <a:pos x="T2" y="T3"/>
              </a:cxn>
              <a:cxn ang="T8">
                <a:pos x="T4" y="T5"/>
              </a:cxn>
            </a:cxnLst>
            <a:rect l="T9" t="T10" r="T11" b="T12"/>
            <a:pathLst>
              <a:path w="1008" h="1314">
                <a:moveTo>
                  <a:pt x="978" y="0"/>
                </a:moveTo>
                <a:lnTo>
                  <a:pt x="1008" y="1314"/>
                </a:lnTo>
                <a:lnTo>
                  <a:pt x="0" y="6"/>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2" name="Freeform 34"/>
          <p:cNvSpPr>
            <a:spLocks/>
          </p:cNvSpPr>
          <p:nvPr/>
        </p:nvSpPr>
        <p:spPr bwMode="auto">
          <a:xfrm>
            <a:off x="2114550" y="2381250"/>
            <a:ext cx="2085975" cy="2300288"/>
          </a:xfrm>
          <a:custGeom>
            <a:avLst/>
            <a:gdLst>
              <a:gd name="T0" fmla="*/ 1314 w 1314"/>
              <a:gd name="T1" fmla="*/ 0 h 1449"/>
              <a:gd name="T2" fmla="*/ 1137 w 1314"/>
              <a:gd name="T3" fmla="*/ 1449 h 1449"/>
              <a:gd name="T4" fmla="*/ 0 w 1314"/>
              <a:gd name="T5" fmla="*/ 78 h 1449"/>
              <a:gd name="T6" fmla="*/ 0 60000 65536"/>
              <a:gd name="T7" fmla="*/ 0 60000 65536"/>
              <a:gd name="T8" fmla="*/ 0 60000 65536"/>
              <a:gd name="T9" fmla="*/ 0 w 1314"/>
              <a:gd name="T10" fmla="*/ 0 h 1449"/>
              <a:gd name="T11" fmla="*/ 1314 w 1314"/>
              <a:gd name="T12" fmla="*/ 1449 h 1449"/>
            </a:gdLst>
            <a:ahLst/>
            <a:cxnLst>
              <a:cxn ang="T6">
                <a:pos x="T0" y="T1"/>
              </a:cxn>
              <a:cxn ang="T7">
                <a:pos x="T2" y="T3"/>
              </a:cxn>
              <a:cxn ang="T8">
                <a:pos x="T4" y="T5"/>
              </a:cxn>
            </a:cxnLst>
            <a:rect l="T9" t="T10" r="T11" b="T12"/>
            <a:pathLst>
              <a:path w="1314" h="1449">
                <a:moveTo>
                  <a:pt x="1314" y="0"/>
                </a:moveTo>
                <a:lnTo>
                  <a:pt x="1137" y="1449"/>
                </a:lnTo>
                <a:lnTo>
                  <a:pt x="0" y="78"/>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3" name="Oval 38"/>
          <p:cNvSpPr>
            <a:spLocks noChangeArrowheads="1"/>
          </p:cNvSpPr>
          <p:nvPr/>
        </p:nvSpPr>
        <p:spPr bwMode="auto">
          <a:xfrm>
            <a:off x="474345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4" name="Rectangle 40"/>
          <p:cNvSpPr>
            <a:spLocks noChangeArrowheads="1"/>
          </p:cNvSpPr>
          <p:nvPr/>
        </p:nvSpPr>
        <p:spPr bwMode="auto">
          <a:xfrm>
            <a:off x="4610100" y="62484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5085" name="Text Box 41"/>
          <p:cNvSpPr txBox="1">
            <a:spLocks noChangeArrowheads="1"/>
          </p:cNvSpPr>
          <p:nvPr/>
        </p:nvSpPr>
        <p:spPr bwMode="auto">
          <a:xfrm>
            <a:off x="4610100" y="6216650"/>
            <a:ext cx="457200" cy="336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4</a:t>
            </a:r>
          </a:p>
        </p:txBody>
      </p:sp>
      <p:sp>
        <p:nvSpPr>
          <p:cNvPr id="45086" name="Text Box 46"/>
          <p:cNvSpPr txBox="1">
            <a:spLocks noChangeArrowheads="1"/>
          </p:cNvSpPr>
          <p:nvPr/>
        </p:nvSpPr>
        <p:spPr bwMode="auto">
          <a:xfrm>
            <a:off x="3941763" y="1112838"/>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5087" name="Text Box 47"/>
          <p:cNvSpPr txBox="1">
            <a:spLocks noChangeArrowheads="1"/>
          </p:cNvSpPr>
          <p:nvPr/>
        </p:nvSpPr>
        <p:spPr bwMode="auto">
          <a:xfrm>
            <a:off x="5792788" y="148113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5088" name="Text Box 48"/>
          <p:cNvSpPr txBox="1">
            <a:spLocks noChangeArrowheads="1"/>
          </p:cNvSpPr>
          <p:nvPr/>
        </p:nvSpPr>
        <p:spPr bwMode="auto">
          <a:xfrm>
            <a:off x="2314575" y="159543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5090" name="Rectangle 50"/>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6"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5" name="TextBox 44"/>
          <p:cNvSpPr txBox="1"/>
          <p:nvPr/>
        </p:nvSpPr>
        <p:spPr>
          <a:xfrm>
            <a:off x="185610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47" name="TextBox 46"/>
          <p:cNvSpPr txBox="1"/>
          <p:nvPr/>
        </p:nvSpPr>
        <p:spPr>
          <a:xfrm>
            <a:off x="243601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8" name="TextBox 47"/>
          <p:cNvSpPr txBox="1"/>
          <p:nvPr/>
        </p:nvSpPr>
        <p:spPr>
          <a:xfrm>
            <a:off x="305155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49" name="TextBox 48"/>
          <p:cNvSpPr txBox="1"/>
          <p:nvPr/>
        </p:nvSpPr>
        <p:spPr>
          <a:xfrm>
            <a:off x="575714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50" name="TextBox 49"/>
          <p:cNvSpPr txBox="1"/>
          <p:nvPr/>
        </p:nvSpPr>
        <p:spPr>
          <a:xfrm>
            <a:off x="636080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51" name="TextBox 50"/>
          <p:cNvSpPr txBox="1"/>
          <p:nvPr/>
        </p:nvSpPr>
        <p:spPr>
          <a:xfrm>
            <a:off x="702384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141887052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4"/>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85" name="Freeform 45"/>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86" name="Rectangle 46"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87"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88"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89"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0"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1"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2"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3"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4" name="Freeform 10"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6095" name="Group 11"/>
          <p:cNvGrpSpPr>
            <a:grpSpLocks/>
          </p:cNvGrpSpPr>
          <p:nvPr/>
        </p:nvGrpSpPr>
        <p:grpSpPr bwMode="auto">
          <a:xfrm rot="-303966">
            <a:off x="4568825" y="1630363"/>
            <a:ext cx="1143000" cy="457200"/>
            <a:chOff x="1824" y="1440"/>
            <a:chExt cx="1248" cy="576"/>
          </a:xfrm>
        </p:grpSpPr>
        <p:sp>
          <p:nvSpPr>
            <p:cNvPr id="46116" name="Rectangle 12"/>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17" name="Rectangle 13"/>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18" name="Rectangle 14"/>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19" name="Rectangle 15"/>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0" name="Oval 16"/>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1" name="Oval 17"/>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2" name="Rectangle 18"/>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3" name="Rectangle 19"/>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4" name="Rectangle 20"/>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5" name="Rectangle 21"/>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6" name="Oval 22"/>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27" name="Oval 23"/>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6096" name="Rectangle 24"/>
          <p:cNvSpPr>
            <a:spLocks noChangeArrowheads="1"/>
          </p:cNvSpPr>
          <p:nvPr/>
        </p:nvSpPr>
        <p:spPr bwMode="auto">
          <a:xfrm>
            <a:off x="3706813" y="21240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7" name="Rectangle 25"/>
          <p:cNvSpPr>
            <a:spLocks noChangeArrowheads="1"/>
          </p:cNvSpPr>
          <p:nvPr/>
        </p:nvSpPr>
        <p:spPr bwMode="auto">
          <a:xfrm>
            <a:off x="3103563" y="215265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8" name="Rectangle 26"/>
          <p:cNvSpPr>
            <a:spLocks noChangeArrowheads="1"/>
          </p:cNvSpPr>
          <p:nvPr/>
        </p:nvSpPr>
        <p:spPr bwMode="auto">
          <a:xfrm>
            <a:off x="2473325" y="21717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099" name="Rectangle 27"/>
          <p:cNvSpPr>
            <a:spLocks noChangeArrowheads="1"/>
          </p:cNvSpPr>
          <p:nvPr/>
        </p:nvSpPr>
        <p:spPr bwMode="auto">
          <a:xfrm>
            <a:off x="7651750" y="19812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0" name="Rectangle 28"/>
          <p:cNvSpPr>
            <a:spLocks noChangeArrowheads="1"/>
          </p:cNvSpPr>
          <p:nvPr/>
        </p:nvSpPr>
        <p:spPr bwMode="auto">
          <a:xfrm>
            <a:off x="7034213" y="19335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1" name="Rectangle 29"/>
          <p:cNvSpPr>
            <a:spLocks noChangeArrowheads="1"/>
          </p:cNvSpPr>
          <p:nvPr/>
        </p:nvSpPr>
        <p:spPr bwMode="auto">
          <a:xfrm>
            <a:off x="6430963" y="19335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2" name="Freeform 30"/>
          <p:cNvSpPr>
            <a:spLocks/>
          </p:cNvSpPr>
          <p:nvPr/>
        </p:nvSpPr>
        <p:spPr bwMode="auto">
          <a:xfrm>
            <a:off x="5283200" y="2209800"/>
            <a:ext cx="1190625" cy="1914525"/>
          </a:xfrm>
          <a:custGeom>
            <a:avLst/>
            <a:gdLst>
              <a:gd name="T0" fmla="*/ 0 w 750"/>
              <a:gd name="T1" fmla="*/ 54 h 1206"/>
              <a:gd name="T2" fmla="*/ 371 w 750"/>
              <a:gd name="T3" fmla="*/ 1206 h 1206"/>
              <a:gd name="T4" fmla="*/ 750 w 750"/>
              <a:gd name="T5" fmla="*/ 0 h 1206"/>
              <a:gd name="T6" fmla="*/ 0 60000 65536"/>
              <a:gd name="T7" fmla="*/ 0 60000 65536"/>
              <a:gd name="T8" fmla="*/ 0 60000 65536"/>
              <a:gd name="T9" fmla="*/ 0 w 750"/>
              <a:gd name="T10" fmla="*/ 0 h 1206"/>
              <a:gd name="T11" fmla="*/ 750 w 750"/>
              <a:gd name="T12" fmla="*/ 1206 h 1206"/>
            </a:gdLst>
            <a:ahLst/>
            <a:cxnLst>
              <a:cxn ang="T6">
                <a:pos x="T0" y="T1"/>
              </a:cxn>
              <a:cxn ang="T7">
                <a:pos x="T2" y="T3"/>
              </a:cxn>
              <a:cxn ang="T8">
                <a:pos x="T4" y="T5"/>
              </a:cxn>
            </a:cxnLst>
            <a:rect l="T9" t="T10" r="T11" b="T12"/>
            <a:pathLst>
              <a:path w="750" h="1206">
                <a:moveTo>
                  <a:pt x="0" y="54"/>
                </a:moveTo>
                <a:lnTo>
                  <a:pt x="371" y="1206"/>
                </a:lnTo>
                <a:lnTo>
                  <a:pt x="75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3" name="Freeform 31"/>
          <p:cNvSpPr>
            <a:spLocks/>
          </p:cNvSpPr>
          <p:nvPr/>
        </p:nvSpPr>
        <p:spPr bwMode="auto">
          <a:xfrm>
            <a:off x="5387975" y="2133600"/>
            <a:ext cx="1695450" cy="2001838"/>
          </a:xfrm>
          <a:custGeom>
            <a:avLst/>
            <a:gdLst>
              <a:gd name="T0" fmla="*/ 0 w 1068"/>
              <a:gd name="T1" fmla="*/ 96 h 1261"/>
              <a:gd name="T2" fmla="*/ 478 w 1068"/>
              <a:gd name="T3" fmla="*/ 1261 h 1261"/>
              <a:gd name="T4" fmla="*/ 1068 w 1068"/>
              <a:gd name="T5" fmla="*/ 0 h 1261"/>
              <a:gd name="T6" fmla="*/ 0 60000 65536"/>
              <a:gd name="T7" fmla="*/ 0 60000 65536"/>
              <a:gd name="T8" fmla="*/ 0 60000 65536"/>
              <a:gd name="T9" fmla="*/ 0 w 1068"/>
              <a:gd name="T10" fmla="*/ 0 h 1261"/>
              <a:gd name="T11" fmla="*/ 1068 w 1068"/>
              <a:gd name="T12" fmla="*/ 1261 h 1261"/>
            </a:gdLst>
            <a:ahLst/>
            <a:cxnLst>
              <a:cxn ang="T6">
                <a:pos x="T0" y="T1"/>
              </a:cxn>
              <a:cxn ang="T7">
                <a:pos x="T2" y="T3"/>
              </a:cxn>
              <a:cxn ang="T8">
                <a:pos x="T4" y="T5"/>
              </a:cxn>
            </a:cxnLst>
            <a:rect l="T9" t="T10" r="T11" b="T12"/>
            <a:pathLst>
              <a:path w="1068" h="1261">
                <a:moveTo>
                  <a:pt x="0" y="96"/>
                </a:moveTo>
                <a:lnTo>
                  <a:pt x="478" y="1261"/>
                </a:lnTo>
                <a:lnTo>
                  <a:pt x="1068"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4" name="Freeform 32"/>
          <p:cNvSpPr>
            <a:spLocks/>
          </p:cNvSpPr>
          <p:nvPr/>
        </p:nvSpPr>
        <p:spPr bwMode="auto">
          <a:xfrm>
            <a:off x="5483225" y="2133600"/>
            <a:ext cx="2209800" cy="3208338"/>
          </a:xfrm>
          <a:custGeom>
            <a:avLst/>
            <a:gdLst>
              <a:gd name="T0" fmla="*/ 0 w 1392"/>
              <a:gd name="T1" fmla="*/ 96 h 2021"/>
              <a:gd name="T2" fmla="*/ 791 w 1392"/>
              <a:gd name="T3" fmla="*/ 2021 h 2021"/>
              <a:gd name="T4" fmla="*/ 1392 w 1392"/>
              <a:gd name="T5" fmla="*/ 0 h 2021"/>
              <a:gd name="T6" fmla="*/ 0 60000 65536"/>
              <a:gd name="T7" fmla="*/ 0 60000 65536"/>
              <a:gd name="T8" fmla="*/ 0 60000 65536"/>
              <a:gd name="T9" fmla="*/ 0 w 1392"/>
              <a:gd name="T10" fmla="*/ 0 h 2021"/>
              <a:gd name="T11" fmla="*/ 1392 w 1392"/>
              <a:gd name="T12" fmla="*/ 2021 h 2021"/>
            </a:gdLst>
            <a:ahLst/>
            <a:cxnLst>
              <a:cxn ang="T6">
                <a:pos x="T0" y="T1"/>
              </a:cxn>
              <a:cxn ang="T7">
                <a:pos x="T2" y="T3"/>
              </a:cxn>
              <a:cxn ang="T8">
                <a:pos x="T4" y="T5"/>
              </a:cxn>
            </a:cxnLst>
            <a:rect l="T9" t="T10" r="T11" b="T12"/>
            <a:pathLst>
              <a:path w="1392" h="2021">
                <a:moveTo>
                  <a:pt x="0" y="96"/>
                </a:moveTo>
                <a:lnTo>
                  <a:pt x="791" y="2021"/>
                </a:lnTo>
                <a:lnTo>
                  <a:pt x="1392"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5" name="Freeform 33"/>
          <p:cNvSpPr>
            <a:spLocks/>
          </p:cNvSpPr>
          <p:nvPr/>
        </p:nvSpPr>
        <p:spPr bwMode="auto">
          <a:xfrm>
            <a:off x="3886200" y="2312988"/>
            <a:ext cx="1282700" cy="1946275"/>
          </a:xfrm>
          <a:custGeom>
            <a:avLst/>
            <a:gdLst>
              <a:gd name="T0" fmla="*/ 669 w 808"/>
              <a:gd name="T1" fmla="*/ 0 h 1226"/>
              <a:gd name="T2" fmla="*/ 808 w 808"/>
              <a:gd name="T3" fmla="*/ 1226 h 1226"/>
              <a:gd name="T4" fmla="*/ 0 w 808"/>
              <a:gd name="T5" fmla="*/ 13 h 1226"/>
              <a:gd name="T6" fmla="*/ 0 60000 65536"/>
              <a:gd name="T7" fmla="*/ 0 60000 65536"/>
              <a:gd name="T8" fmla="*/ 0 60000 65536"/>
              <a:gd name="T9" fmla="*/ 0 w 808"/>
              <a:gd name="T10" fmla="*/ 0 h 1226"/>
              <a:gd name="T11" fmla="*/ 808 w 808"/>
              <a:gd name="T12" fmla="*/ 1226 h 1226"/>
            </a:gdLst>
            <a:ahLst/>
            <a:cxnLst>
              <a:cxn ang="T6">
                <a:pos x="T0" y="T1"/>
              </a:cxn>
              <a:cxn ang="T7">
                <a:pos x="T2" y="T3"/>
              </a:cxn>
              <a:cxn ang="T8">
                <a:pos x="T4" y="T5"/>
              </a:cxn>
            </a:cxnLst>
            <a:rect l="T9" t="T10" r="T11" b="T12"/>
            <a:pathLst>
              <a:path w="808" h="1226">
                <a:moveTo>
                  <a:pt x="669" y="0"/>
                </a:moveTo>
                <a:lnTo>
                  <a:pt x="808" y="1226"/>
                </a:lnTo>
                <a:lnTo>
                  <a:pt x="0" y="13"/>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6" name="Freeform 34"/>
          <p:cNvSpPr>
            <a:spLocks/>
          </p:cNvSpPr>
          <p:nvPr/>
        </p:nvSpPr>
        <p:spPr bwMode="auto">
          <a:xfrm>
            <a:off x="3314700" y="2332038"/>
            <a:ext cx="1550988" cy="2046287"/>
          </a:xfrm>
          <a:custGeom>
            <a:avLst/>
            <a:gdLst>
              <a:gd name="T0" fmla="*/ 977 w 977"/>
              <a:gd name="T1" fmla="*/ 0 h 1289"/>
              <a:gd name="T2" fmla="*/ 919 w 977"/>
              <a:gd name="T3" fmla="*/ 1289 h 1289"/>
              <a:gd name="T4" fmla="*/ 0 w 977"/>
              <a:gd name="T5" fmla="*/ 97 h 1289"/>
              <a:gd name="T6" fmla="*/ 0 60000 65536"/>
              <a:gd name="T7" fmla="*/ 0 60000 65536"/>
              <a:gd name="T8" fmla="*/ 0 60000 65536"/>
              <a:gd name="T9" fmla="*/ 0 w 977"/>
              <a:gd name="T10" fmla="*/ 0 h 1289"/>
              <a:gd name="T11" fmla="*/ 977 w 977"/>
              <a:gd name="T12" fmla="*/ 1289 h 1289"/>
            </a:gdLst>
            <a:ahLst/>
            <a:cxnLst>
              <a:cxn ang="T6">
                <a:pos x="T0" y="T1"/>
              </a:cxn>
              <a:cxn ang="T7">
                <a:pos x="T2" y="T3"/>
              </a:cxn>
              <a:cxn ang="T8">
                <a:pos x="T4" y="T5"/>
              </a:cxn>
            </a:cxnLst>
            <a:rect l="T9" t="T10" r="T11" b="T12"/>
            <a:pathLst>
              <a:path w="977" h="1289">
                <a:moveTo>
                  <a:pt x="977" y="0"/>
                </a:moveTo>
                <a:lnTo>
                  <a:pt x="919" y="1289"/>
                </a:lnTo>
                <a:lnTo>
                  <a:pt x="0" y="97"/>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7" name="Freeform 35"/>
          <p:cNvSpPr>
            <a:spLocks/>
          </p:cNvSpPr>
          <p:nvPr/>
        </p:nvSpPr>
        <p:spPr bwMode="auto">
          <a:xfrm>
            <a:off x="2676525" y="2333625"/>
            <a:ext cx="2130425" cy="2209800"/>
          </a:xfrm>
          <a:custGeom>
            <a:avLst/>
            <a:gdLst>
              <a:gd name="T0" fmla="*/ 1342 w 1342"/>
              <a:gd name="T1" fmla="*/ 0 h 1392"/>
              <a:gd name="T2" fmla="*/ 1107 w 1342"/>
              <a:gd name="T3" fmla="*/ 1392 h 1392"/>
              <a:gd name="T4" fmla="*/ 0 w 1342"/>
              <a:gd name="T5" fmla="*/ 96 h 1392"/>
              <a:gd name="T6" fmla="*/ 0 60000 65536"/>
              <a:gd name="T7" fmla="*/ 0 60000 65536"/>
              <a:gd name="T8" fmla="*/ 0 60000 65536"/>
              <a:gd name="T9" fmla="*/ 0 w 1342"/>
              <a:gd name="T10" fmla="*/ 0 h 1392"/>
              <a:gd name="T11" fmla="*/ 1342 w 1342"/>
              <a:gd name="T12" fmla="*/ 1392 h 1392"/>
            </a:gdLst>
            <a:ahLst/>
            <a:cxnLst>
              <a:cxn ang="T6">
                <a:pos x="T0" y="T1"/>
              </a:cxn>
              <a:cxn ang="T7">
                <a:pos x="T2" y="T3"/>
              </a:cxn>
              <a:cxn ang="T8">
                <a:pos x="T4" y="T5"/>
              </a:cxn>
            </a:cxnLst>
            <a:rect l="T9" t="T10" r="T11" b="T12"/>
            <a:pathLst>
              <a:path w="1342" h="1392">
                <a:moveTo>
                  <a:pt x="1342" y="0"/>
                </a:moveTo>
                <a:lnTo>
                  <a:pt x="1107" y="1392"/>
                </a:lnTo>
                <a:lnTo>
                  <a:pt x="0" y="96"/>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8" name="Oval 39"/>
          <p:cNvSpPr>
            <a:spLocks noChangeArrowheads="1"/>
          </p:cNvSpPr>
          <p:nvPr/>
        </p:nvSpPr>
        <p:spPr bwMode="auto">
          <a:xfrm>
            <a:off x="4752975" y="4292600"/>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09" name="Rectangle 41"/>
          <p:cNvSpPr>
            <a:spLocks noChangeArrowheads="1"/>
          </p:cNvSpPr>
          <p:nvPr/>
        </p:nvSpPr>
        <p:spPr bwMode="auto">
          <a:xfrm>
            <a:off x="4610100" y="6248400"/>
            <a:ext cx="457200" cy="304800"/>
          </a:xfrm>
          <a:prstGeom prst="rect">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110" name="Text Box 42"/>
          <p:cNvSpPr txBox="1">
            <a:spLocks noChangeArrowheads="1"/>
          </p:cNvSpPr>
          <p:nvPr/>
        </p:nvSpPr>
        <p:spPr bwMode="auto">
          <a:xfrm>
            <a:off x="4610100" y="6216650"/>
            <a:ext cx="457200" cy="336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5</a:t>
            </a:r>
          </a:p>
        </p:txBody>
      </p:sp>
      <p:sp>
        <p:nvSpPr>
          <p:cNvPr id="46111" name="Text Box 47"/>
          <p:cNvSpPr txBox="1">
            <a:spLocks noChangeArrowheads="1"/>
          </p:cNvSpPr>
          <p:nvPr/>
        </p:nvSpPr>
        <p:spPr bwMode="auto">
          <a:xfrm>
            <a:off x="4532313" y="1055688"/>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6112" name="Text Box 48"/>
          <p:cNvSpPr txBox="1">
            <a:spLocks noChangeArrowheads="1"/>
          </p:cNvSpPr>
          <p:nvPr/>
        </p:nvSpPr>
        <p:spPr bwMode="auto">
          <a:xfrm>
            <a:off x="6383338" y="142398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6113" name="Text Box 49"/>
          <p:cNvSpPr txBox="1">
            <a:spLocks noChangeArrowheads="1"/>
          </p:cNvSpPr>
          <p:nvPr/>
        </p:nvSpPr>
        <p:spPr bwMode="auto">
          <a:xfrm>
            <a:off x="2905125" y="153828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6115" name="Rectangle 51"/>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6"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7" name="TextBox 46"/>
          <p:cNvSpPr txBox="1"/>
          <p:nvPr/>
        </p:nvSpPr>
        <p:spPr>
          <a:xfrm>
            <a:off x="243797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48" name="TextBox 47"/>
          <p:cNvSpPr txBox="1"/>
          <p:nvPr/>
        </p:nvSpPr>
        <p:spPr>
          <a:xfrm>
            <a:off x="301788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9" name="TextBox 48"/>
          <p:cNvSpPr txBox="1"/>
          <p:nvPr/>
        </p:nvSpPr>
        <p:spPr>
          <a:xfrm>
            <a:off x="363342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50" name="TextBox 49"/>
          <p:cNvSpPr txBox="1"/>
          <p:nvPr/>
        </p:nvSpPr>
        <p:spPr>
          <a:xfrm>
            <a:off x="633902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51" name="TextBox 50"/>
          <p:cNvSpPr txBox="1"/>
          <p:nvPr/>
        </p:nvSpPr>
        <p:spPr>
          <a:xfrm>
            <a:off x="6942681"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52" name="TextBox 51"/>
          <p:cNvSpPr txBox="1"/>
          <p:nvPr/>
        </p:nvSpPr>
        <p:spPr>
          <a:xfrm>
            <a:off x="7605721"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312614921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2"/>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09" name="Freeform 43"/>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0" name="Rectangle 44"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1"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2"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3" name="Freeform 4"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4" name="Freeform 5"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5" name="Freeform 7"/>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6" name="Freeform 8"/>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7117" name="Group 9"/>
          <p:cNvGrpSpPr>
            <a:grpSpLocks/>
          </p:cNvGrpSpPr>
          <p:nvPr/>
        </p:nvGrpSpPr>
        <p:grpSpPr bwMode="auto">
          <a:xfrm rot="-182407">
            <a:off x="5172075" y="1595438"/>
            <a:ext cx="1143000" cy="457200"/>
            <a:chOff x="1824" y="1440"/>
            <a:chExt cx="1248" cy="576"/>
          </a:xfrm>
        </p:grpSpPr>
        <p:sp>
          <p:nvSpPr>
            <p:cNvPr id="47138" name="Rectangle 10"/>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39" name="Rectangle 11"/>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0" name="Rectangle 12"/>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1" name="Rectangle 13"/>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2" name="Oval 14"/>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3" name="Oval 15"/>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4" name="Rectangle 16"/>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5" name="Rectangle 17"/>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6" name="Rectangle 18"/>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7" name="Rectangle 19"/>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8" name="Oval 20"/>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49" name="Oval 21"/>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7118" name="Rectangle 22"/>
          <p:cNvSpPr>
            <a:spLocks noChangeArrowheads="1"/>
          </p:cNvSpPr>
          <p:nvPr/>
        </p:nvSpPr>
        <p:spPr bwMode="auto">
          <a:xfrm>
            <a:off x="4310063" y="20574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19" name="Rectangle 23"/>
          <p:cNvSpPr>
            <a:spLocks noChangeArrowheads="1"/>
          </p:cNvSpPr>
          <p:nvPr/>
        </p:nvSpPr>
        <p:spPr bwMode="auto">
          <a:xfrm>
            <a:off x="3706813" y="21240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0" name="Rectangle 24"/>
          <p:cNvSpPr>
            <a:spLocks noChangeArrowheads="1"/>
          </p:cNvSpPr>
          <p:nvPr/>
        </p:nvSpPr>
        <p:spPr bwMode="auto">
          <a:xfrm>
            <a:off x="3098800" y="21621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1" name="Rectangle 25"/>
          <p:cNvSpPr>
            <a:spLocks noChangeArrowheads="1"/>
          </p:cNvSpPr>
          <p:nvPr/>
        </p:nvSpPr>
        <p:spPr bwMode="auto">
          <a:xfrm>
            <a:off x="8229600" y="202882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2" name="Rectangle 26"/>
          <p:cNvSpPr>
            <a:spLocks noChangeArrowheads="1"/>
          </p:cNvSpPr>
          <p:nvPr/>
        </p:nvSpPr>
        <p:spPr bwMode="auto">
          <a:xfrm>
            <a:off x="7637463" y="19716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3" name="Rectangle 27"/>
          <p:cNvSpPr>
            <a:spLocks noChangeArrowheads="1"/>
          </p:cNvSpPr>
          <p:nvPr/>
        </p:nvSpPr>
        <p:spPr bwMode="auto">
          <a:xfrm>
            <a:off x="7034213" y="19335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4" name="Freeform 28"/>
          <p:cNvSpPr>
            <a:spLocks/>
          </p:cNvSpPr>
          <p:nvPr/>
        </p:nvSpPr>
        <p:spPr bwMode="auto">
          <a:xfrm>
            <a:off x="5886450" y="2174875"/>
            <a:ext cx="1190625" cy="1997075"/>
          </a:xfrm>
          <a:custGeom>
            <a:avLst/>
            <a:gdLst>
              <a:gd name="T0" fmla="*/ 0 w 750"/>
              <a:gd name="T1" fmla="*/ 54 h 1258"/>
              <a:gd name="T2" fmla="*/ 330 w 750"/>
              <a:gd name="T3" fmla="*/ 1258 h 1258"/>
              <a:gd name="T4" fmla="*/ 750 w 750"/>
              <a:gd name="T5" fmla="*/ 0 h 1258"/>
              <a:gd name="T6" fmla="*/ 0 60000 65536"/>
              <a:gd name="T7" fmla="*/ 0 60000 65536"/>
              <a:gd name="T8" fmla="*/ 0 60000 65536"/>
              <a:gd name="T9" fmla="*/ 0 w 750"/>
              <a:gd name="T10" fmla="*/ 0 h 1258"/>
              <a:gd name="T11" fmla="*/ 750 w 750"/>
              <a:gd name="T12" fmla="*/ 1258 h 1258"/>
            </a:gdLst>
            <a:ahLst/>
            <a:cxnLst>
              <a:cxn ang="T6">
                <a:pos x="T0" y="T1"/>
              </a:cxn>
              <a:cxn ang="T7">
                <a:pos x="T2" y="T3"/>
              </a:cxn>
              <a:cxn ang="T8">
                <a:pos x="T4" y="T5"/>
              </a:cxn>
            </a:cxnLst>
            <a:rect l="T9" t="T10" r="T11" b="T12"/>
            <a:pathLst>
              <a:path w="750" h="1258">
                <a:moveTo>
                  <a:pt x="0" y="54"/>
                </a:moveTo>
                <a:lnTo>
                  <a:pt x="330" y="1258"/>
                </a:lnTo>
                <a:lnTo>
                  <a:pt x="750"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5" name="Freeform 29"/>
          <p:cNvSpPr>
            <a:spLocks/>
          </p:cNvSpPr>
          <p:nvPr/>
        </p:nvSpPr>
        <p:spPr bwMode="auto">
          <a:xfrm>
            <a:off x="5991225" y="2098675"/>
            <a:ext cx="1695450" cy="3216275"/>
          </a:xfrm>
          <a:custGeom>
            <a:avLst/>
            <a:gdLst>
              <a:gd name="T0" fmla="*/ 0 w 1068"/>
              <a:gd name="T1" fmla="*/ 96 h 2026"/>
              <a:gd name="T2" fmla="*/ 480 w 1068"/>
              <a:gd name="T3" fmla="*/ 2026 h 2026"/>
              <a:gd name="T4" fmla="*/ 1068 w 1068"/>
              <a:gd name="T5" fmla="*/ 0 h 2026"/>
              <a:gd name="T6" fmla="*/ 0 60000 65536"/>
              <a:gd name="T7" fmla="*/ 0 60000 65536"/>
              <a:gd name="T8" fmla="*/ 0 60000 65536"/>
              <a:gd name="T9" fmla="*/ 0 w 1068"/>
              <a:gd name="T10" fmla="*/ 0 h 2026"/>
              <a:gd name="T11" fmla="*/ 1068 w 1068"/>
              <a:gd name="T12" fmla="*/ 2026 h 2026"/>
            </a:gdLst>
            <a:ahLst/>
            <a:cxnLst>
              <a:cxn ang="T6">
                <a:pos x="T0" y="T1"/>
              </a:cxn>
              <a:cxn ang="T7">
                <a:pos x="T2" y="T3"/>
              </a:cxn>
              <a:cxn ang="T8">
                <a:pos x="T4" y="T5"/>
              </a:cxn>
            </a:cxnLst>
            <a:rect l="T9" t="T10" r="T11" b="T12"/>
            <a:pathLst>
              <a:path w="1068" h="2026">
                <a:moveTo>
                  <a:pt x="0" y="96"/>
                </a:moveTo>
                <a:lnTo>
                  <a:pt x="480" y="2026"/>
                </a:lnTo>
                <a:lnTo>
                  <a:pt x="1068"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6" name="Freeform 30"/>
          <p:cNvSpPr>
            <a:spLocks/>
          </p:cNvSpPr>
          <p:nvPr/>
        </p:nvSpPr>
        <p:spPr bwMode="auto">
          <a:xfrm>
            <a:off x="6086475" y="2098675"/>
            <a:ext cx="2209800" cy="3225800"/>
          </a:xfrm>
          <a:custGeom>
            <a:avLst/>
            <a:gdLst>
              <a:gd name="T0" fmla="*/ 0 w 1392"/>
              <a:gd name="T1" fmla="*/ 96 h 2032"/>
              <a:gd name="T2" fmla="*/ 618 w 1392"/>
              <a:gd name="T3" fmla="*/ 2032 h 2032"/>
              <a:gd name="T4" fmla="*/ 1392 w 1392"/>
              <a:gd name="T5" fmla="*/ 0 h 2032"/>
              <a:gd name="T6" fmla="*/ 0 60000 65536"/>
              <a:gd name="T7" fmla="*/ 0 60000 65536"/>
              <a:gd name="T8" fmla="*/ 0 60000 65536"/>
              <a:gd name="T9" fmla="*/ 0 w 1392"/>
              <a:gd name="T10" fmla="*/ 0 h 2032"/>
              <a:gd name="T11" fmla="*/ 1392 w 1392"/>
              <a:gd name="T12" fmla="*/ 2032 h 2032"/>
            </a:gdLst>
            <a:ahLst/>
            <a:cxnLst>
              <a:cxn ang="T6">
                <a:pos x="T0" y="T1"/>
              </a:cxn>
              <a:cxn ang="T7">
                <a:pos x="T2" y="T3"/>
              </a:cxn>
              <a:cxn ang="T8">
                <a:pos x="T4" y="T5"/>
              </a:cxn>
            </a:cxnLst>
            <a:rect l="T9" t="T10" r="T11" b="T12"/>
            <a:pathLst>
              <a:path w="1392" h="2032">
                <a:moveTo>
                  <a:pt x="0" y="96"/>
                </a:moveTo>
                <a:lnTo>
                  <a:pt x="618" y="2032"/>
                </a:lnTo>
                <a:lnTo>
                  <a:pt x="1392" y="0"/>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7" name="Freeform 31"/>
          <p:cNvSpPr>
            <a:spLocks/>
          </p:cNvSpPr>
          <p:nvPr/>
        </p:nvSpPr>
        <p:spPr bwMode="auto">
          <a:xfrm>
            <a:off x="4495800" y="2314575"/>
            <a:ext cx="993775" cy="1871663"/>
          </a:xfrm>
          <a:custGeom>
            <a:avLst/>
            <a:gdLst>
              <a:gd name="T0" fmla="*/ 626 w 626"/>
              <a:gd name="T1" fmla="*/ 0 h 1179"/>
              <a:gd name="T2" fmla="*/ 586 w 626"/>
              <a:gd name="T3" fmla="*/ 1179 h 1179"/>
              <a:gd name="T4" fmla="*/ 0 w 626"/>
              <a:gd name="T5" fmla="*/ 7 h 1179"/>
              <a:gd name="T6" fmla="*/ 0 60000 65536"/>
              <a:gd name="T7" fmla="*/ 0 60000 65536"/>
              <a:gd name="T8" fmla="*/ 0 60000 65536"/>
              <a:gd name="T9" fmla="*/ 0 w 626"/>
              <a:gd name="T10" fmla="*/ 0 h 1179"/>
              <a:gd name="T11" fmla="*/ 626 w 626"/>
              <a:gd name="T12" fmla="*/ 1179 h 1179"/>
            </a:gdLst>
            <a:ahLst/>
            <a:cxnLst>
              <a:cxn ang="T6">
                <a:pos x="T0" y="T1"/>
              </a:cxn>
              <a:cxn ang="T7">
                <a:pos x="T2" y="T3"/>
              </a:cxn>
              <a:cxn ang="T8">
                <a:pos x="T4" y="T5"/>
              </a:cxn>
            </a:cxnLst>
            <a:rect l="T9" t="T10" r="T11" b="T12"/>
            <a:pathLst>
              <a:path w="626" h="1179">
                <a:moveTo>
                  <a:pt x="626" y="0"/>
                </a:moveTo>
                <a:lnTo>
                  <a:pt x="586" y="1179"/>
                </a:lnTo>
                <a:lnTo>
                  <a:pt x="0" y="7"/>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8" name="Freeform 32"/>
          <p:cNvSpPr>
            <a:spLocks/>
          </p:cNvSpPr>
          <p:nvPr/>
        </p:nvSpPr>
        <p:spPr bwMode="auto">
          <a:xfrm>
            <a:off x="3810000" y="2362200"/>
            <a:ext cx="1509713" cy="1924050"/>
          </a:xfrm>
          <a:custGeom>
            <a:avLst/>
            <a:gdLst>
              <a:gd name="T0" fmla="*/ 951 w 951"/>
              <a:gd name="T1" fmla="*/ 0 h 1212"/>
              <a:gd name="T2" fmla="*/ 786 w 951"/>
              <a:gd name="T3" fmla="*/ 1212 h 1212"/>
              <a:gd name="T4" fmla="*/ 0 w 951"/>
              <a:gd name="T5" fmla="*/ 67 h 1212"/>
              <a:gd name="T6" fmla="*/ 0 60000 65536"/>
              <a:gd name="T7" fmla="*/ 0 60000 65536"/>
              <a:gd name="T8" fmla="*/ 0 60000 65536"/>
              <a:gd name="T9" fmla="*/ 0 w 951"/>
              <a:gd name="T10" fmla="*/ 0 h 1212"/>
              <a:gd name="T11" fmla="*/ 951 w 951"/>
              <a:gd name="T12" fmla="*/ 1212 h 1212"/>
            </a:gdLst>
            <a:ahLst/>
            <a:cxnLst>
              <a:cxn ang="T6">
                <a:pos x="T0" y="T1"/>
              </a:cxn>
              <a:cxn ang="T7">
                <a:pos x="T2" y="T3"/>
              </a:cxn>
              <a:cxn ang="T8">
                <a:pos x="T4" y="T5"/>
              </a:cxn>
            </a:cxnLst>
            <a:rect l="T9" t="T10" r="T11" b="T12"/>
            <a:pathLst>
              <a:path w="951" h="1212">
                <a:moveTo>
                  <a:pt x="951" y="0"/>
                </a:moveTo>
                <a:lnTo>
                  <a:pt x="786" y="1212"/>
                </a:lnTo>
                <a:lnTo>
                  <a:pt x="0" y="67"/>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29" name="Freeform 33"/>
          <p:cNvSpPr>
            <a:spLocks/>
          </p:cNvSpPr>
          <p:nvPr/>
        </p:nvSpPr>
        <p:spPr bwMode="auto">
          <a:xfrm>
            <a:off x="3200400" y="2286000"/>
            <a:ext cx="2171700" cy="2074863"/>
          </a:xfrm>
          <a:custGeom>
            <a:avLst/>
            <a:gdLst>
              <a:gd name="T0" fmla="*/ 1368 w 1368"/>
              <a:gd name="T1" fmla="*/ 0 h 1307"/>
              <a:gd name="T2" fmla="*/ 997 w 1368"/>
              <a:gd name="T3" fmla="*/ 1307 h 1307"/>
              <a:gd name="T4" fmla="*/ 0 w 1368"/>
              <a:gd name="T5" fmla="*/ 118 h 1307"/>
              <a:gd name="T6" fmla="*/ 0 60000 65536"/>
              <a:gd name="T7" fmla="*/ 0 60000 65536"/>
              <a:gd name="T8" fmla="*/ 0 60000 65536"/>
              <a:gd name="T9" fmla="*/ 0 w 1368"/>
              <a:gd name="T10" fmla="*/ 0 h 1307"/>
              <a:gd name="T11" fmla="*/ 1368 w 1368"/>
              <a:gd name="T12" fmla="*/ 1307 h 1307"/>
            </a:gdLst>
            <a:ahLst/>
            <a:cxnLst>
              <a:cxn ang="T6">
                <a:pos x="T0" y="T1"/>
              </a:cxn>
              <a:cxn ang="T7">
                <a:pos x="T2" y="T3"/>
              </a:cxn>
              <a:cxn ang="T8">
                <a:pos x="T4" y="T5"/>
              </a:cxn>
            </a:cxnLst>
            <a:rect l="T9" t="T10" r="T11" b="T12"/>
            <a:pathLst>
              <a:path w="1368" h="1307">
                <a:moveTo>
                  <a:pt x="1368" y="0"/>
                </a:moveTo>
                <a:lnTo>
                  <a:pt x="997" y="1307"/>
                </a:lnTo>
                <a:lnTo>
                  <a:pt x="0" y="118"/>
                </a:lnTo>
              </a:path>
            </a:pathLst>
          </a:custGeom>
          <a:noFill/>
          <a:ln w="57150">
            <a:solidFill>
              <a:srgbClr val="C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30" name="Oval 37"/>
          <p:cNvSpPr>
            <a:spLocks noChangeArrowheads="1"/>
          </p:cNvSpPr>
          <p:nvPr/>
        </p:nvSpPr>
        <p:spPr bwMode="auto">
          <a:xfrm>
            <a:off x="472440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31" name="Rectangle 39"/>
          <p:cNvSpPr>
            <a:spLocks noChangeArrowheads="1"/>
          </p:cNvSpPr>
          <p:nvPr/>
        </p:nvSpPr>
        <p:spPr bwMode="auto">
          <a:xfrm>
            <a:off x="4584700" y="62484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132" name="Text Box 40"/>
          <p:cNvSpPr txBox="1">
            <a:spLocks noChangeArrowheads="1"/>
          </p:cNvSpPr>
          <p:nvPr/>
        </p:nvSpPr>
        <p:spPr bwMode="auto">
          <a:xfrm>
            <a:off x="4584700" y="62166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6</a:t>
            </a:r>
          </a:p>
        </p:txBody>
      </p:sp>
      <p:sp>
        <p:nvSpPr>
          <p:cNvPr id="47133" name="Text Box 45"/>
          <p:cNvSpPr txBox="1">
            <a:spLocks noChangeArrowheads="1"/>
          </p:cNvSpPr>
          <p:nvPr/>
        </p:nvSpPr>
        <p:spPr bwMode="auto">
          <a:xfrm>
            <a:off x="5113338" y="1036638"/>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7134" name="Text Box 46"/>
          <p:cNvSpPr txBox="1">
            <a:spLocks noChangeArrowheads="1"/>
          </p:cNvSpPr>
          <p:nvPr/>
        </p:nvSpPr>
        <p:spPr bwMode="auto">
          <a:xfrm>
            <a:off x="6964363" y="140493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7135" name="Text Box 47"/>
          <p:cNvSpPr txBox="1">
            <a:spLocks noChangeArrowheads="1"/>
          </p:cNvSpPr>
          <p:nvPr/>
        </p:nvSpPr>
        <p:spPr bwMode="auto">
          <a:xfrm>
            <a:off x="3486150" y="1519238"/>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7137" name="Rectangle 49"/>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44"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45" name="TextBox 44"/>
          <p:cNvSpPr txBox="1"/>
          <p:nvPr/>
        </p:nvSpPr>
        <p:spPr>
          <a:xfrm>
            <a:off x="304360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46" name="TextBox 45"/>
          <p:cNvSpPr txBox="1"/>
          <p:nvPr/>
        </p:nvSpPr>
        <p:spPr>
          <a:xfrm>
            <a:off x="3623512"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47" name="TextBox 46"/>
          <p:cNvSpPr txBox="1"/>
          <p:nvPr/>
        </p:nvSpPr>
        <p:spPr>
          <a:xfrm>
            <a:off x="423905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48" name="TextBox 47"/>
          <p:cNvSpPr txBox="1"/>
          <p:nvPr/>
        </p:nvSpPr>
        <p:spPr>
          <a:xfrm>
            <a:off x="694464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49" name="TextBox 48"/>
          <p:cNvSpPr txBox="1"/>
          <p:nvPr/>
        </p:nvSpPr>
        <p:spPr>
          <a:xfrm>
            <a:off x="754830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
        <p:nvSpPr>
          <p:cNvPr id="50" name="TextBox 49"/>
          <p:cNvSpPr txBox="1"/>
          <p:nvPr/>
        </p:nvSpPr>
        <p:spPr>
          <a:xfrm>
            <a:off x="8211346"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1</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35337153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55"/>
          <p:cNvSpPr>
            <a:spLocks noChangeArrowheads="1"/>
          </p:cNvSpPr>
          <p:nvPr/>
        </p:nvSpPr>
        <p:spPr bwMode="auto">
          <a:xfrm>
            <a:off x="533400" y="1919288"/>
            <a:ext cx="8153400" cy="2052637"/>
          </a:xfrm>
          <a:prstGeom prst="rect">
            <a:avLst/>
          </a:prstGeom>
          <a:solidFill>
            <a:srgbClr val="EFE6BF"/>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3" name="Freeform 56"/>
          <p:cNvSpPr>
            <a:spLocks/>
          </p:cNvSpPr>
          <p:nvPr/>
        </p:nvSpPr>
        <p:spPr bwMode="auto">
          <a:xfrm>
            <a:off x="546100" y="865188"/>
            <a:ext cx="8140700" cy="1430337"/>
          </a:xfrm>
          <a:custGeom>
            <a:avLst/>
            <a:gdLst>
              <a:gd name="T0" fmla="*/ 0 w 5128"/>
              <a:gd name="T1" fmla="*/ 832 h 901"/>
              <a:gd name="T2" fmla="*/ 0 w 5128"/>
              <a:gd name="T3" fmla="*/ 0 h 901"/>
              <a:gd name="T4" fmla="*/ 5128 w 5128"/>
              <a:gd name="T5" fmla="*/ 0 h 901"/>
              <a:gd name="T6" fmla="*/ 5128 w 5128"/>
              <a:gd name="T7" fmla="*/ 851 h 901"/>
              <a:gd name="T8" fmla="*/ 5053 w 5128"/>
              <a:gd name="T9" fmla="*/ 851 h 901"/>
              <a:gd name="T10" fmla="*/ 4690 w 5128"/>
              <a:gd name="T11" fmla="*/ 789 h 901"/>
              <a:gd name="T12" fmla="*/ 4364 w 5128"/>
              <a:gd name="T13" fmla="*/ 770 h 901"/>
              <a:gd name="T14" fmla="*/ 4082 w 5128"/>
              <a:gd name="T15" fmla="*/ 757 h 901"/>
              <a:gd name="T16" fmla="*/ 3776 w 5128"/>
              <a:gd name="T17" fmla="*/ 738 h 901"/>
              <a:gd name="T18" fmla="*/ 3387 w 5128"/>
              <a:gd name="T19" fmla="*/ 745 h 901"/>
              <a:gd name="T20" fmla="*/ 3012 w 5128"/>
              <a:gd name="T21" fmla="*/ 764 h 901"/>
              <a:gd name="T22" fmla="*/ 2599 w 5128"/>
              <a:gd name="T23" fmla="*/ 807 h 901"/>
              <a:gd name="T24" fmla="*/ 2392 w 5128"/>
              <a:gd name="T25" fmla="*/ 826 h 901"/>
              <a:gd name="T26" fmla="*/ 1947 w 5128"/>
              <a:gd name="T27" fmla="*/ 864 h 901"/>
              <a:gd name="T28" fmla="*/ 1440 w 5128"/>
              <a:gd name="T29" fmla="*/ 901 h 901"/>
              <a:gd name="T30" fmla="*/ 1065 w 5128"/>
              <a:gd name="T31" fmla="*/ 895 h 901"/>
              <a:gd name="T32" fmla="*/ 733 w 5128"/>
              <a:gd name="T33" fmla="*/ 889 h 901"/>
              <a:gd name="T34" fmla="*/ 201 w 5128"/>
              <a:gd name="T35" fmla="*/ 851 h 9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28"/>
              <a:gd name="T55" fmla="*/ 0 h 901"/>
              <a:gd name="T56" fmla="*/ 5128 w 5128"/>
              <a:gd name="T57" fmla="*/ 901 h 9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28" h="901">
                <a:moveTo>
                  <a:pt x="0" y="832"/>
                </a:moveTo>
                <a:lnTo>
                  <a:pt x="0" y="0"/>
                </a:lnTo>
                <a:lnTo>
                  <a:pt x="5128" y="0"/>
                </a:lnTo>
                <a:lnTo>
                  <a:pt x="5128" y="851"/>
                </a:lnTo>
                <a:lnTo>
                  <a:pt x="5053" y="851"/>
                </a:lnTo>
                <a:lnTo>
                  <a:pt x="4690" y="789"/>
                </a:lnTo>
                <a:lnTo>
                  <a:pt x="4364" y="770"/>
                </a:lnTo>
                <a:lnTo>
                  <a:pt x="4082" y="757"/>
                </a:lnTo>
                <a:lnTo>
                  <a:pt x="3776" y="738"/>
                </a:lnTo>
                <a:lnTo>
                  <a:pt x="3387" y="745"/>
                </a:lnTo>
                <a:lnTo>
                  <a:pt x="3012" y="764"/>
                </a:lnTo>
                <a:lnTo>
                  <a:pt x="2599" y="807"/>
                </a:lnTo>
                <a:lnTo>
                  <a:pt x="2392" y="826"/>
                </a:lnTo>
                <a:lnTo>
                  <a:pt x="1947" y="864"/>
                </a:lnTo>
                <a:lnTo>
                  <a:pt x="1440" y="901"/>
                </a:lnTo>
                <a:lnTo>
                  <a:pt x="1065" y="895"/>
                </a:lnTo>
                <a:lnTo>
                  <a:pt x="733" y="889"/>
                </a:lnTo>
                <a:lnTo>
                  <a:pt x="201" y="8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4" name="Rectangle 57" descr="40%"/>
          <p:cNvSpPr>
            <a:spLocks noChangeArrowheads="1"/>
          </p:cNvSpPr>
          <p:nvPr/>
        </p:nvSpPr>
        <p:spPr bwMode="auto">
          <a:xfrm>
            <a:off x="533400" y="4679950"/>
            <a:ext cx="8153400" cy="1873250"/>
          </a:xfrm>
          <a:prstGeom prst="rect">
            <a:avLst/>
          </a:prstGeom>
          <a:pattFill prst="pct40">
            <a:fgClr>
              <a:schemeClr val="tx1"/>
            </a:fgClr>
            <a:bgClr>
              <a:srgbClr val="FF0000"/>
            </a:bgClr>
          </a:patt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5" name="Freeform 2" descr="25%"/>
          <p:cNvSpPr>
            <a:spLocks/>
          </p:cNvSpPr>
          <p:nvPr/>
        </p:nvSpPr>
        <p:spPr bwMode="auto">
          <a:xfrm>
            <a:off x="533400" y="2752725"/>
            <a:ext cx="8156575" cy="2276475"/>
          </a:xfrm>
          <a:custGeom>
            <a:avLst/>
            <a:gdLst>
              <a:gd name="T0" fmla="*/ 0 w 5138"/>
              <a:gd name="T1" fmla="*/ 282 h 1434"/>
              <a:gd name="T2" fmla="*/ 1104 w 5138"/>
              <a:gd name="T3" fmla="*/ 282 h 1434"/>
              <a:gd name="T4" fmla="*/ 2928 w 5138"/>
              <a:gd name="T5" fmla="*/ 42 h 1434"/>
              <a:gd name="T6" fmla="*/ 3593 w 5138"/>
              <a:gd name="T7" fmla="*/ 0 h 1434"/>
              <a:gd name="T8" fmla="*/ 4272 w 5138"/>
              <a:gd name="T9" fmla="*/ 42 h 1434"/>
              <a:gd name="T10" fmla="*/ 4752 w 5138"/>
              <a:gd name="T11" fmla="*/ 138 h 1434"/>
              <a:gd name="T12" fmla="*/ 4077 w 5138"/>
              <a:gd name="T13" fmla="*/ 658 h 1434"/>
              <a:gd name="T14" fmla="*/ 4456 w 5138"/>
              <a:gd name="T15" fmla="*/ 600 h 1434"/>
              <a:gd name="T16" fmla="*/ 4834 w 5138"/>
              <a:gd name="T17" fmla="*/ 641 h 1434"/>
              <a:gd name="T18" fmla="*/ 5138 w 5138"/>
              <a:gd name="T19" fmla="*/ 682 h 1434"/>
              <a:gd name="T20" fmla="*/ 5136 w 5138"/>
              <a:gd name="T21" fmla="*/ 1242 h 1434"/>
              <a:gd name="T22" fmla="*/ 3696 w 5138"/>
              <a:gd name="T23" fmla="*/ 1338 h 1434"/>
              <a:gd name="T24" fmla="*/ 2688 w 5138"/>
              <a:gd name="T25" fmla="*/ 1434 h 1434"/>
              <a:gd name="T26" fmla="*/ 2592 w 5138"/>
              <a:gd name="T27" fmla="*/ 1386 h 1434"/>
              <a:gd name="T28" fmla="*/ 3648 w 5138"/>
              <a:gd name="T29" fmla="*/ 906 h 1434"/>
              <a:gd name="T30" fmla="*/ 3984 w 5138"/>
              <a:gd name="T31" fmla="*/ 666 h 1434"/>
              <a:gd name="T32" fmla="*/ 3312 w 5138"/>
              <a:gd name="T33" fmla="*/ 522 h 1434"/>
              <a:gd name="T34" fmla="*/ 1920 w 5138"/>
              <a:gd name="T35" fmla="*/ 858 h 1434"/>
              <a:gd name="T36" fmla="*/ 528 w 5138"/>
              <a:gd name="T37" fmla="*/ 1002 h 1434"/>
              <a:gd name="T38" fmla="*/ 0 w 5138"/>
              <a:gd name="T39" fmla="*/ 954 h 1434"/>
              <a:gd name="T40" fmla="*/ 0 w 5138"/>
              <a:gd name="T41" fmla="*/ 906 h 1434"/>
              <a:gd name="T42" fmla="*/ 0 w 5138"/>
              <a:gd name="T43" fmla="*/ 282 h 1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138"/>
              <a:gd name="T67" fmla="*/ 0 h 1434"/>
              <a:gd name="T68" fmla="*/ 5138 w 5138"/>
              <a:gd name="T69" fmla="*/ 1434 h 1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138" h="1434">
                <a:moveTo>
                  <a:pt x="0" y="282"/>
                </a:moveTo>
                <a:lnTo>
                  <a:pt x="1104" y="282"/>
                </a:lnTo>
                <a:lnTo>
                  <a:pt x="2928" y="42"/>
                </a:lnTo>
                <a:lnTo>
                  <a:pt x="3593" y="0"/>
                </a:lnTo>
                <a:lnTo>
                  <a:pt x="4272" y="42"/>
                </a:lnTo>
                <a:lnTo>
                  <a:pt x="4752" y="138"/>
                </a:lnTo>
                <a:lnTo>
                  <a:pt x="4077" y="658"/>
                </a:lnTo>
                <a:lnTo>
                  <a:pt x="4456" y="600"/>
                </a:lnTo>
                <a:lnTo>
                  <a:pt x="4834" y="641"/>
                </a:lnTo>
                <a:lnTo>
                  <a:pt x="5138" y="682"/>
                </a:lnTo>
                <a:lnTo>
                  <a:pt x="5136" y="1242"/>
                </a:lnTo>
                <a:lnTo>
                  <a:pt x="3696" y="1338"/>
                </a:lnTo>
                <a:lnTo>
                  <a:pt x="2688" y="1434"/>
                </a:lnTo>
                <a:lnTo>
                  <a:pt x="2592" y="1386"/>
                </a:lnTo>
                <a:lnTo>
                  <a:pt x="3648" y="906"/>
                </a:lnTo>
                <a:lnTo>
                  <a:pt x="3984" y="666"/>
                </a:lnTo>
                <a:lnTo>
                  <a:pt x="3312" y="522"/>
                </a:lnTo>
                <a:lnTo>
                  <a:pt x="1920" y="858"/>
                </a:lnTo>
                <a:lnTo>
                  <a:pt x="528" y="1002"/>
                </a:lnTo>
                <a:lnTo>
                  <a:pt x="0" y="954"/>
                </a:lnTo>
                <a:lnTo>
                  <a:pt x="0" y="906"/>
                </a:lnTo>
                <a:lnTo>
                  <a:pt x="0" y="282"/>
                </a:lnTo>
                <a:close/>
              </a:path>
            </a:pathLst>
          </a:custGeom>
          <a:pattFill prst="pct25">
            <a:fgClr>
              <a:srgbClr val="FFCC00"/>
            </a:fgClr>
            <a:bgClr>
              <a:schemeClr val="bg1"/>
            </a:bgClr>
          </a:pattFill>
          <a:ln w="9525">
            <a:solidFill>
              <a:srgbClr val="FF99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6" name="Freeform 3" descr="40%"/>
          <p:cNvSpPr>
            <a:spLocks/>
          </p:cNvSpPr>
          <p:nvPr/>
        </p:nvSpPr>
        <p:spPr bwMode="auto">
          <a:xfrm>
            <a:off x="533400" y="4038600"/>
            <a:ext cx="8153400" cy="2209800"/>
          </a:xfrm>
          <a:custGeom>
            <a:avLst/>
            <a:gdLst>
              <a:gd name="T0" fmla="*/ 0 w 5136"/>
              <a:gd name="T1" fmla="*/ 720 h 1392"/>
              <a:gd name="T2" fmla="*/ 1584 w 5136"/>
              <a:gd name="T3" fmla="*/ 528 h 1392"/>
              <a:gd name="T4" fmla="*/ 2496 w 5136"/>
              <a:gd name="T5" fmla="*/ 192 h 1392"/>
              <a:gd name="T6" fmla="*/ 3456 w 5136"/>
              <a:gd name="T7" fmla="*/ 0 h 1392"/>
              <a:gd name="T8" fmla="*/ 3792 w 5136"/>
              <a:gd name="T9" fmla="*/ 48 h 1392"/>
              <a:gd name="T10" fmla="*/ 3600 w 5136"/>
              <a:gd name="T11" fmla="*/ 192 h 1392"/>
              <a:gd name="T12" fmla="*/ 3216 w 5136"/>
              <a:gd name="T13" fmla="*/ 384 h 1392"/>
              <a:gd name="T14" fmla="*/ 2832 w 5136"/>
              <a:gd name="T15" fmla="*/ 576 h 1392"/>
              <a:gd name="T16" fmla="*/ 2256 w 5136"/>
              <a:gd name="T17" fmla="*/ 816 h 1392"/>
              <a:gd name="T18" fmla="*/ 1920 w 5136"/>
              <a:gd name="T19" fmla="*/ 912 h 1392"/>
              <a:gd name="T20" fmla="*/ 2880 w 5136"/>
              <a:gd name="T21" fmla="*/ 816 h 1392"/>
              <a:gd name="T22" fmla="*/ 3792 w 5136"/>
              <a:gd name="T23" fmla="*/ 768 h 1392"/>
              <a:gd name="T24" fmla="*/ 4608 w 5136"/>
              <a:gd name="T25" fmla="*/ 816 h 1392"/>
              <a:gd name="T26" fmla="*/ 5136 w 5136"/>
              <a:gd name="T27" fmla="*/ 864 h 1392"/>
              <a:gd name="T28" fmla="*/ 5136 w 5136"/>
              <a:gd name="T29" fmla="*/ 1248 h 1392"/>
              <a:gd name="T30" fmla="*/ 3744 w 5136"/>
              <a:gd name="T31" fmla="*/ 1152 h 1392"/>
              <a:gd name="T32" fmla="*/ 2640 w 5136"/>
              <a:gd name="T33" fmla="*/ 1200 h 1392"/>
              <a:gd name="T34" fmla="*/ 1584 w 5136"/>
              <a:gd name="T35" fmla="*/ 1296 h 1392"/>
              <a:gd name="T36" fmla="*/ 720 w 5136"/>
              <a:gd name="T37" fmla="*/ 1344 h 1392"/>
              <a:gd name="T38" fmla="*/ 0 w 5136"/>
              <a:gd name="T39" fmla="*/ 1392 h 1392"/>
              <a:gd name="T40" fmla="*/ 0 w 5136"/>
              <a:gd name="T41" fmla="*/ 720 h 13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36"/>
              <a:gd name="T64" fmla="*/ 0 h 1392"/>
              <a:gd name="T65" fmla="*/ 5136 w 5136"/>
              <a:gd name="T66" fmla="*/ 1392 h 13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36" h="1392">
                <a:moveTo>
                  <a:pt x="0" y="720"/>
                </a:moveTo>
                <a:lnTo>
                  <a:pt x="1584" y="528"/>
                </a:lnTo>
                <a:lnTo>
                  <a:pt x="2496" y="192"/>
                </a:lnTo>
                <a:lnTo>
                  <a:pt x="3456" y="0"/>
                </a:lnTo>
                <a:lnTo>
                  <a:pt x="3792" y="48"/>
                </a:lnTo>
                <a:lnTo>
                  <a:pt x="3600" y="192"/>
                </a:lnTo>
                <a:lnTo>
                  <a:pt x="3216" y="384"/>
                </a:lnTo>
                <a:lnTo>
                  <a:pt x="2832" y="576"/>
                </a:lnTo>
                <a:lnTo>
                  <a:pt x="2256" y="816"/>
                </a:lnTo>
                <a:lnTo>
                  <a:pt x="1920" y="912"/>
                </a:lnTo>
                <a:lnTo>
                  <a:pt x="2880" y="816"/>
                </a:lnTo>
                <a:lnTo>
                  <a:pt x="3792" y="768"/>
                </a:lnTo>
                <a:lnTo>
                  <a:pt x="4608" y="816"/>
                </a:lnTo>
                <a:lnTo>
                  <a:pt x="5136" y="864"/>
                </a:lnTo>
                <a:lnTo>
                  <a:pt x="5136" y="1248"/>
                </a:lnTo>
                <a:lnTo>
                  <a:pt x="3744" y="1152"/>
                </a:lnTo>
                <a:lnTo>
                  <a:pt x="2640" y="1200"/>
                </a:lnTo>
                <a:lnTo>
                  <a:pt x="1584" y="1296"/>
                </a:lnTo>
                <a:lnTo>
                  <a:pt x="720" y="1344"/>
                </a:lnTo>
                <a:lnTo>
                  <a:pt x="0" y="1392"/>
                </a:lnTo>
                <a:lnTo>
                  <a:pt x="0" y="720"/>
                </a:lnTo>
                <a:close/>
              </a:path>
            </a:pathLst>
          </a:custGeom>
          <a:pattFill prst="pct40">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7" name="Freeform 4" descr="75%"/>
          <p:cNvSpPr>
            <a:spLocks/>
          </p:cNvSpPr>
          <p:nvPr/>
        </p:nvSpPr>
        <p:spPr bwMode="auto">
          <a:xfrm>
            <a:off x="60293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8" name="Freeform 5" descr="75%"/>
          <p:cNvSpPr>
            <a:spLocks/>
          </p:cNvSpPr>
          <p:nvPr/>
        </p:nvSpPr>
        <p:spPr bwMode="auto">
          <a:xfrm>
            <a:off x="533400" y="3581400"/>
            <a:ext cx="4724400" cy="1066800"/>
          </a:xfrm>
          <a:custGeom>
            <a:avLst/>
            <a:gdLst>
              <a:gd name="T0" fmla="*/ 0 w 2976"/>
              <a:gd name="T1" fmla="*/ 336 h 672"/>
              <a:gd name="T2" fmla="*/ 474 w 2976"/>
              <a:gd name="T3" fmla="*/ 384 h 672"/>
              <a:gd name="T4" fmla="*/ 804 w 2976"/>
              <a:gd name="T5" fmla="*/ 384 h 672"/>
              <a:gd name="T6" fmla="*/ 1200 w 2976"/>
              <a:gd name="T7" fmla="*/ 336 h 672"/>
              <a:gd name="T8" fmla="*/ 1728 w 2976"/>
              <a:gd name="T9" fmla="*/ 264 h 672"/>
              <a:gd name="T10" fmla="*/ 2304 w 2976"/>
              <a:gd name="T11" fmla="*/ 144 h 672"/>
              <a:gd name="T12" fmla="*/ 2976 w 2976"/>
              <a:gd name="T13" fmla="*/ 0 h 672"/>
              <a:gd name="T14" fmla="*/ 1872 w 2976"/>
              <a:gd name="T15" fmla="*/ 432 h 672"/>
              <a:gd name="T16" fmla="*/ 816 w 2976"/>
              <a:gd name="T17" fmla="*/ 672 h 672"/>
              <a:gd name="T18" fmla="*/ 240 w 2976"/>
              <a:gd name="T19" fmla="*/ 672 h 672"/>
              <a:gd name="T20" fmla="*/ 0 w 2976"/>
              <a:gd name="T21" fmla="*/ 672 h 672"/>
              <a:gd name="T22" fmla="*/ 0 w 2976"/>
              <a:gd name="T23" fmla="*/ 336 h 6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76"/>
              <a:gd name="T37" fmla="*/ 0 h 672"/>
              <a:gd name="T38" fmla="*/ 2976 w 2976"/>
              <a:gd name="T39" fmla="*/ 672 h 6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76" h="672">
                <a:moveTo>
                  <a:pt x="0" y="336"/>
                </a:moveTo>
                <a:lnTo>
                  <a:pt x="474" y="384"/>
                </a:lnTo>
                <a:lnTo>
                  <a:pt x="804" y="384"/>
                </a:lnTo>
                <a:lnTo>
                  <a:pt x="1200" y="336"/>
                </a:lnTo>
                <a:lnTo>
                  <a:pt x="1728" y="264"/>
                </a:lnTo>
                <a:lnTo>
                  <a:pt x="2304" y="144"/>
                </a:lnTo>
                <a:lnTo>
                  <a:pt x="2976" y="0"/>
                </a:lnTo>
                <a:lnTo>
                  <a:pt x="1872" y="432"/>
                </a:lnTo>
                <a:lnTo>
                  <a:pt x="816" y="672"/>
                </a:lnTo>
                <a:lnTo>
                  <a:pt x="240" y="672"/>
                </a:lnTo>
                <a:lnTo>
                  <a:pt x="0" y="672"/>
                </a:lnTo>
                <a:lnTo>
                  <a:pt x="0" y="336"/>
                </a:lnTo>
                <a:close/>
              </a:path>
            </a:pathLst>
          </a:custGeom>
          <a:pattFill prst="pct75">
            <a:fgClr>
              <a:srgbClr val="996633"/>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39" name="Freeform 6" descr="30%"/>
          <p:cNvSpPr>
            <a:spLocks/>
          </p:cNvSpPr>
          <p:nvPr/>
        </p:nvSpPr>
        <p:spPr bwMode="auto">
          <a:xfrm>
            <a:off x="533400" y="3476625"/>
            <a:ext cx="8153400" cy="2009775"/>
          </a:xfrm>
          <a:custGeom>
            <a:avLst/>
            <a:gdLst>
              <a:gd name="T0" fmla="*/ 0 w 5136"/>
              <a:gd name="T1" fmla="*/ 690 h 1266"/>
              <a:gd name="T2" fmla="*/ 462 w 5136"/>
              <a:gd name="T3" fmla="*/ 702 h 1266"/>
              <a:gd name="T4" fmla="*/ 1152 w 5136"/>
              <a:gd name="T5" fmla="*/ 642 h 1266"/>
              <a:gd name="T6" fmla="*/ 1542 w 5136"/>
              <a:gd name="T7" fmla="*/ 564 h 1266"/>
              <a:gd name="T8" fmla="*/ 1902 w 5136"/>
              <a:gd name="T9" fmla="*/ 456 h 1266"/>
              <a:gd name="T10" fmla="*/ 2286 w 5136"/>
              <a:gd name="T11" fmla="*/ 300 h 1266"/>
              <a:gd name="T12" fmla="*/ 2640 w 5136"/>
              <a:gd name="T13" fmla="*/ 162 h 1266"/>
              <a:gd name="T14" fmla="*/ 2964 w 5136"/>
              <a:gd name="T15" fmla="*/ 66 h 1266"/>
              <a:gd name="T16" fmla="*/ 3306 w 5136"/>
              <a:gd name="T17" fmla="*/ 6 h 1266"/>
              <a:gd name="T18" fmla="*/ 3597 w 5136"/>
              <a:gd name="T19" fmla="*/ 0 h 1266"/>
              <a:gd name="T20" fmla="*/ 3852 w 5136"/>
              <a:gd name="T21" fmla="*/ 33 h 1266"/>
              <a:gd name="T22" fmla="*/ 4026 w 5136"/>
              <a:gd name="T23" fmla="*/ 84 h 1266"/>
              <a:gd name="T24" fmla="*/ 4167 w 5136"/>
              <a:gd name="T25" fmla="*/ 138 h 1266"/>
              <a:gd name="T26" fmla="*/ 3744 w 5136"/>
              <a:gd name="T27" fmla="*/ 450 h 1266"/>
              <a:gd name="T28" fmla="*/ 3264 w 5136"/>
              <a:gd name="T29" fmla="*/ 738 h 1266"/>
              <a:gd name="T30" fmla="*/ 2886 w 5136"/>
              <a:gd name="T31" fmla="*/ 900 h 1266"/>
              <a:gd name="T32" fmla="*/ 3288 w 5136"/>
              <a:gd name="T33" fmla="*/ 834 h 1266"/>
              <a:gd name="T34" fmla="*/ 3666 w 5136"/>
              <a:gd name="T35" fmla="*/ 816 h 1266"/>
              <a:gd name="T36" fmla="*/ 4086 w 5136"/>
              <a:gd name="T37" fmla="*/ 816 h 1266"/>
              <a:gd name="T38" fmla="*/ 4578 w 5136"/>
              <a:gd name="T39" fmla="*/ 858 h 1266"/>
              <a:gd name="T40" fmla="*/ 5136 w 5136"/>
              <a:gd name="T41" fmla="*/ 930 h 1266"/>
              <a:gd name="T42" fmla="*/ 5136 w 5136"/>
              <a:gd name="T43" fmla="*/ 1266 h 1266"/>
              <a:gd name="T44" fmla="*/ 4224 w 5136"/>
              <a:gd name="T45" fmla="*/ 1170 h 1266"/>
              <a:gd name="T46" fmla="*/ 3480 w 5136"/>
              <a:gd name="T47" fmla="*/ 1158 h 1266"/>
              <a:gd name="T48" fmla="*/ 2736 w 5136"/>
              <a:gd name="T49" fmla="*/ 1218 h 1266"/>
              <a:gd name="T50" fmla="*/ 2208 w 5136"/>
              <a:gd name="T51" fmla="*/ 1266 h 1266"/>
              <a:gd name="T52" fmla="*/ 1872 w 5136"/>
              <a:gd name="T53" fmla="*/ 1266 h 1266"/>
              <a:gd name="T54" fmla="*/ 2508 w 5136"/>
              <a:gd name="T55" fmla="*/ 1068 h 1266"/>
              <a:gd name="T56" fmla="*/ 3117 w 5136"/>
              <a:gd name="T57" fmla="*/ 801 h 1266"/>
              <a:gd name="T58" fmla="*/ 3474 w 5136"/>
              <a:gd name="T59" fmla="*/ 615 h 1266"/>
              <a:gd name="T60" fmla="*/ 3744 w 5136"/>
              <a:gd name="T61" fmla="*/ 450 h 1266"/>
              <a:gd name="T62" fmla="*/ 3552 w 5136"/>
              <a:gd name="T63" fmla="*/ 402 h 1266"/>
              <a:gd name="T64" fmla="*/ 3228 w 5136"/>
              <a:gd name="T65" fmla="*/ 426 h 1266"/>
              <a:gd name="T66" fmla="*/ 2904 w 5136"/>
              <a:gd name="T67" fmla="*/ 492 h 1266"/>
              <a:gd name="T68" fmla="*/ 2514 w 5136"/>
              <a:gd name="T69" fmla="*/ 630 h 1266"/>
              <a:gd name="T70" fmla="*/ 2160 w 5136"/>
              <a:gd name="T71" fmla="*/ 786 h 1266"/>
              <a:gd name="T72" fmla="*/ 1536 w 5136"/>
              <a:gd name="T73" fmla="*/ 978 h 1266"/>
              <a:gd name="T74" fmla="*/ 912 w 5136"/>
              <a:gd name="T75" fmla="*/ 1074 h 1266"/>
              <a:gd name="T76" fmla="*/ 240 w 5136"/>
              <a:gd name="T77" fmla="*/ 1122 h 1266"/>
              <a:gd name="T78" fmla="*/ 0 w 5136"/>
              <a:gd name="T79" fmla="*/ 1122 h 1266"/>
              <a:gd name="T80" fmla="*/ 0 w 5136"/>
              <a:gd name="T81" fmla="*/ 690 h 12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36"/>
              <a:gd name="T124" fmla="*/ 0 h 1266"/>
              <a:gd name="T125" fmla="*/ 5136 w 5136"/>
              <a:gd name="T126" fmla="*/ 1266 h 12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36" h="1266">
                <a:moveTo>
                  <a:pt x="0" y="690"/>
                </a:moveTo>
                <a:lnTo>
                  <a:pt x="462" y="702"/>
                </a:lnTo>
                <a:lnTo>
                  <a:pt x="1152" y="642"/>
                </a:lnTo>
                <a:lnTo>
                  <a:pt x="1542" y="564"/>
                </a:lnTo>
                <a:lnTo>
                  <a:pt x="1902" y="456"/>
                </a:lnTo>
                <a:lnTo>
                  <a:pt x="2286" y="300"/>
                </a:lnTo>
                <a:lnTo>
                  <a:pt x="2640" y="162"/>
                </a:lnTo>
                <a:lnTo>
                  <a:pt x="2964" y="66"/>
                </a:lnTo>
                <a:lnTo>
                  <a:pt x="3306" y="6"/>
                </a:lnTo>
                <a:lnTo>
                  <a:pt x="3597" y="0"/>
                </a:lnTo>
                <a:lnTo>
                  <a:pt x="3852" y="33"/>
                </a:lnTo>
                <a:lnTo>
                  <a:pt x="4026" y="84"/>
                </a:lnTo>
                <a:lnTo>
                  <a:pt x="4167" y="138"/>
                </a:lnTo>
                <a:lnTo>
                  <a:pt x="3744" y="450"/>
                </a:lnTo>
                <a:lnTo>
                  <a:pt x="3264" y="738"/>
                </a:lnTo>
                <a:lnTo>
                  <a:pt x="2886" y="900"/>
                </a:lnTo>
                <a:lnTo>
                  <a:pt x="3288" y="834"/>
                </a:lnTo>
                <a:lnTo>
                  <a:pt x="3666" y="816"/>
                </a:lnTo>
                <a:lnTo>
                  <a:pt x="4086" y="816"/>
                </a:lnTo>
                <a:lnTo>
                  <a:pt x="4578" y="858"/>
                </a:lnTo>
                <a:lnTo>
                  <a:pt x="5136" y="930"/>
                </a:lnTo>
                <a:lnTo>
                  <a:pt x="5136" y="1266"/>
                </a:lnTo>
                <a:lnTo>
                  <a:pt x="4224" y="1170"/>
                </a:lnTo>
                <a:lnTo>
                  <a:pt x="3480" y="1158"/>
                </a:lnTo>
                <a:lnTo>
                  <a:pt x="2736" y="1218"/>
                </a:lnTo>
                <a:lnTo>
                  <a:pt x="2208" y="1266"/>
                </a:lnTo>
                <a:lnTo>
                  <a:pt x="1872" y="1266"/>
                </a:lnTo>
                <a:lnTo>
                  <a:pt x="2508" y="1068"/>
                </a:lnTo>
                <a:lnTo>
                  <a:pt x="3117" y="801"/>
                </a:lnTo>
                <a:lnTo>
                  <a:pt x="3474" y="615"/>
                </a:lnTo>
                <a:lnTo>
                  <a:pt x="3744" y="450"/>
                </a:lnTo>
                <a:lnTo>
                  <a:pt x="3552" y="402"/>
                </a:lnTo>
                <a:lnTo>
                  <a:pt x="3228" y="426"/>
                </a:lnTo>
                <a:lnTo>
                  <a:pt x="2904" y="492"/>
                </a:lnTo>
                <a:lnTo>
                  <a:pt x="2514" y="630"/>
                </a:lnTo>
                <a:lnTo>
                  <a:pt x="2160" y="786"/>
                </a:lnTo>
                <a:lnTo>
                  <a:pt x="1536" y="978"/>
                </a:lnTo>
                <a:lnTo>
                  <a:pt x="912" y="1074"/>
                </a:lnTo>
                <a:lnTo>
                  <a:pt x="240" y="1122"/>
                </a:lnTo>
                <a:lnTo>
                  <a:pt x="0" y="1122"/>
                </a:lnTo>
                <a:lnTo>
                  <a:pt x="0" y="690"/>
                </a:lnTo>
                <a:close/>
              </a:path>
            </a:pathLst>
          </a:custGeom>
          <a:pattFill prst="pct30">
            <a:fgClr>
              <a:srgbClr val="CC9900"/>
            </a:fgClr>
            <a:bgClr>
              <a:schemeClr val="bg1"/>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0" name="Freeform 8"/>
          <p:cNvSpPr>
            <a:spLocks/>
          </p:cNvSpPr>
          <p:nvPr/>
        </p:nvSpPr>
        <p:spPr bwMode="auto">
          <a:xfrm>
            <a:off x="533400" y="2043113"/>
            <a:ext cx="8153400" cy="242887"/>
          </a:xfrm>
          <a:custGeom>
            <a:avLst/>
            <a:gdLst>
              <a:gd name="T0" fmla="*/ 0 w 5136"/>
              <a:gd name="T1" fmla="*/ 105 h 153"/>
              <a:gd name="T2" fmla="*/ 633 w 5136"/>
              <a:gd name="T3" fmla="*/ 138 h 153"/>
              <a:gd name="T4" fmla="*/ 978 w 5136"/>
              <a:gd name="T5" fmla="*/ 153 h 153"/>
              <a:gd name="T6" fmla="*/ 1296 w 5136"/>
              <a:gd name="T7" fmla="*/ 153 h 153"/>
              <a:gd name="T8" fmla="*/ 1533 w 5136"/>
              <a:gd name="T9" fmla="*/ 150 h 153"/>
              <a:gd name="T10" fmla="*/ 1764 w 5136"/>
              <a:gd name="T11" fmla="*/ 141 h 153"/>
              <a:gd name="T12" fmla="*/ 1989 w 5136"/>
              <a:gd name="T13" fmla="*/ 123 h 153"/>
              <a:gd name="T14" fmla="*/ 2208 w 5136"/>
              <a:gd name="T15" fmla="*/ 105 h 153"/>
              <a:gd name="T16" fmla="*/ 2472 w 5136"/>
              <a:gd name="T17" fmla="*/ 78 h 153"/>
              <a:gd name="T18" fmla="*/ 2760 w 5136"/>
              <a:gd name="T19" fmla="*/ 51 h 153"/>
              <a:gd name="T20" fmla="*/ 3030 w 5136"/>
              <a:gd name="T21" fmla="*/ 27 h 153"/>
              <a:gd name="T22" fmla="*/ 3360 w 5136"/>
              <a:gd name="T23" fmla="*/ 9 h 153"/>
              <a:gd name="T24" fmla="*/ 3753 w 5136"/>
              <a:gd name="T25" fmla="*/ 0 h 153"/>
              <a:gd name="T26" fmla="*/ 4176 w 5136"/>
              <a:gd name="T27" fmla="*/ 9 h 153"/>
              <a:gd name="T28" fmla="*/ 4407 w 5136"/>
              <a:gd name="T29" fmla="*/ 24 h 153"/>
              <a:gd name="T30" fmla="*/ 4659 w 5136"/>
              <a:gd name="T31" fmla="*/ 48 h 153"/>
              <a:gd name="T32" fmla="*/ 4899 w 5136"/>
              <a:gd name="T33" fmla="*/ 72 h 153"/>
              <a:gd name="T34" fmla="*/ 5136 w 5136"/>
              <a:gd name="T35" fmla="*/ 105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6"/>
              <a:gd name="T55" fmla="*/ 0 h 153"/>
              <a:gd name="T56" fmla="*/ 5136 w 5136"/>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6" h="153">
                <a:moveTo>
                  <a:pt x="0" y="105"/>
                </a:moveTo>
                <a:lnTo>
                  <a:pt x="633" y="138"/>
                </a:lnTo>
                <a:lnTo>
                  <a:pt x="978" y="153"/>
                </a:lnTo>
                <a:lnTo>
                  <a:pt x="1296" y="153"/>
                </a:lnTo>
                <a:lnTo>
                  <a:pt x="1533" y="150"/>
                </a:lnTo>
                <a:lnTo>
                  <a:pt x="1764" y="141"/>
                </a:lnTo>
                <a:lnTo>
                  <a:pt x="1989" y="123"/>
                </a:lnTo>
                <a:lnTo>
                  <a:pt x="2208" y="105"/>
                </a:lnTo>
                <a:lnTo>
                  <a:pt x="2472" y="78"/>
                </a:lnTo>
                <a:lnTo>
                  <a:pt x="2760" y="51"/>
                </a:lnTo>
                <a:lnTo>
                  <a:pt x="3030" y="27"/>
                </a:lnTo>
                <a:lnTo>
                  <a:pt x="3360" y="9"/>
                </a:lnTo>
                <a:lnTo>
                  <a:pt x="3753" y="0"/>
                </a:lnTo>
                <a:lnTo>
                  <a:pt x="4176" y="9"/>
                </a:lnTo>
                <a:lnTo>
                  <a:pt x="4407" y="24"/>
                </a:lnTo>
                <a:lnTo>
                  <a:pt x="4659" y="48"/>
                </a:lnTo>
                <a:lnTo>
                  <a:pt x="4899" y="72"/>
                </a:lnTo>
                <a:lnTo>
                  <a:pt x="5136" y="105"/>
                </a:lnTo>
              </a:path>
            </a:pathLst>
          </a:custGeom>
          <a:noFill/>
          <a:ln w="571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1" name="Freeform 9"/>
          <p:cNvSpPr>
            <a:spLocks/>
          </p:cNvSpPr>
          <p:nvPr/>
        </p:nvSpPr>
        <p:spPr bwMode="auto">
          <a:xfrm>
            <a:off x="542925" y="2962275"/>
            <a:ext cx="7496175" cy="3038475"/>
          </a:xfrm>
          <a:custGeom>
            <a:avLst/>
            <a:gdLst>
              <a:gd name="T0" fmla="*/ 0 w 4722"/>
              <a:gd name="T1" fmla="*/ 1914 h 1914"/>
              <a:gd name="T2" fmla="*/ 900 w 4722"/>
              <a:gd name="T3" fmla="*/ 1812 h 1914"/>
              <a:gd name="T4" fmla="*/ 1554 w 4722"/>
              <a:gd name="T5" fmla="*/ 1674 h 1914"/>
              <a:gd name="T6" fmla="*/ 2202 w 4722"/>
              <a:gd name="T7" fmla="*/ 1494 h 1914"/>
              <a:gd name="T8" fmla="*/ 2700 w 4722"/>
              <a:gd name="T9" fmla="*/ 1314 h 1914"/>
              <a:gd name="T10" fmla="*/ 3072 w 4722"/>
              <a:gd name="T11" fmla="*/ 1146 h 1914"/>
              <a:gd name="T12" fmla="*/ 3378 w 4722"/>
              <a:gd name="T13" fmla="*/ 990 h 1914"/>
              <a:gd name="T14" fmla="*/ 3642 w 4722"/>
              <a:gd name="T15" fmla="*/ 846 h 1914"/>
              <a:gd name="T16" fmla="*/ 3882 w 4722"/>
              <a:gd name="T17" fmla="*/ 678 h 1914"/>
              <a:gd name="T18" fmla="*/ 4296 w 4722"/>
              <a:gd name="T19" fmla="*/ 354 h 1914"/>
              <a:gd name="T20" fmla="*/ 4722 w 4722"/>
              <a:gd name="T21" fmla="*/ 0 h 19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22"/>
              <a:gd name="T34" fmla="*/ 0 h 1914"/>
              <a:gd name="T35" fmla="*/ 4722 w 4722"/>
              <a:gd name="T36" fmla="*/ 1914 h 19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22" h="1914">
                <a:moveTo>
                  <a:pt x="0" y="1914"/>
                </a:moveTo>
                <a:lnTo>
                  <a:pt x="900" y="1812"/>
                </a:lnTo>
                <a:lnTo>
                  <a:pt x="1554" y="1674"/>
                </a:lnTo>
                <a:lnTo>
                  <a:pt x="2202" y="1494"/>
                </a:lnTo>
                <a:lnTo>
                  <a:pt x="2700" y="1314"/>
                </a:lnTo>
                <a:lnTo>
                  <a:pt x="3072" y="1146"/>
                </a:lnTo>
                <a:lnTo>
                  <a:pt x="3378" y="990"/>
                </a:lnTo>
                <a:lnTo>
                  <a:pt x="3642" y="846"/>
                </a:lnTo>
                <a:lnTo>
                  <a:pt x="3882" y="678"/>
                </a:lnTo>
                <a:lnTo>
                  <a:pt x="4296" y="354"/>
                </a:lnTo>
                <a:lnTo>
                  <a:pt x="4722" y="0"/>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48142" name="Group 10"/>
          <p:cNvGrpSpPr>
            <a:grpSpLocks/>
          </p:cNvGrpSpPr>
          <p:nvPr/>
        </p:nvGrpSpPr>
        <p:grpSpPr bwMode="auto">
          <a:xfrm>
            <a:off x="5778500" y="1590675"/>
            <a:ext cx="1143000" cy="457200"/>
            <a:chOff x="1824" y="1440"/>
            <a:chExt cx="1248" cy="576"/>
          </a:xfrm>
        </p:grpSpPr>
        <p:sp>
          <p:nvSpPr>
            <p:cNvPr id="48175" name="Rectangle 11"/>
            <p:cNvSpPr>
              <a:spLocks noChangeArrowheads="1"/>
            </p:cNvSpPr>
            <p:nvPr/>
          </p:nvSpPr>
          <p:spPr bwMode="auto">
            <a:xfrm>
              <a:off x="1824" y="1584"/>
              <a:ext cx="144" cy="28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76" name="Rectangle 12"/>
            <p:cNvSpPr>
              <a:spLocks noChangeArrowheads="1"/>
            </p:cNvSpPr>
            <p:nvPr/>
          </p:nvSpPr>
          <p:spPr bwMode="auto">
            <a:xfrm>
              <a:off x="2928" y="1632"/>
              <a:ext cx="144" cy="24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77" name="Rectangle 13"/>
            <p:cNvSpPr>
              <a:spLocks noChangeArrowheads="1"/>
            </p:cNvSpPr>
            <p:nvPr/>
          </p:nvSpPr>
          <p:spPr bwMode="auto">
            <a:xfrm>
              <a:off x="2544" y="1440"/>
              <a:ext cx="432"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78" name="Rectangle 14"/>
            <p:cNvSpPr>
              <a:spLocks noChangeArrowheads="1"/>
            </p:cNvSpPr>
            <p:nvPr/>
          </p:nvSpPr>
          <p:spPr bwMode="auto">
            <a:xfrm>
              <a:off x="1942" y="1488"/>
              <a:ext cx="768" cy="38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79" name="Oval 15"/>
            <p:cNvSpPr>
              <a:spLocks noChangeArrowheads="1"/>
            </p:cNvSpPr>
            <p:nvPr/>
          </p:nvSpPr>
          <p:spPr bwMode="auto">
            <a:xfrm>
              <a:off x="1824"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0" name="Oval 16"/>
            <p:cNvSpPr>
              <a:spLocks noChangeArrowheads="1"/>
            </p:cNvSpPr>
            <p:nvPr/>
          </p:nvSpPr>
          <p:spPr bwMode="auto">
            <a:xfrm>
              <a:off x="2640" y="1680"/>
              <a:ext cx="336" cy="336"/>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1" name="Rectangle 17"/>
            <p:cNvSpPr>
              <a:spLocks noChangeArrowheads="1"/>
            </p:cNvSpPr>
            <p:nvPr/>
          </p:nvSpPr>
          <p:spPr bwMode="auto">
            <a:xfrm>
              <a:off x="2162" y="1950"/>
              <a:ext cx="480" cy="66"/>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2" name="Rectangle 18"/>
            <p:cNvSpPr>
              <a:spLocks noChangeArrowheads="1"/>
            </p:cNvSpPr>
            <p:nvPr/>
          </p:nvSpPr>
          <p:spPr bwMode="auto">
            <a:xfrm>
              <a:off x="2366" y="1824"/>
              <a:ext cx="48" cy="144"/>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3" name="Rectangle 19"/>
            <p:cNvSpPr>
              <a:spLocks noChangeArrowheads="1"/>
            </p:cNvSpPr>
            <p:nvPr/>
          </p:nvSpPr>
          <p:spPr bwMode="auto">
            <a:xfrm>
              <a:off x="2894" y="1488"/>
              <a:ext cx="48" cy="144"/>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4" name="Rectangle 20"/>
            <p:cNvSpPr>
              <a:spLocks noChangeArrowheads="1"/>
            </p:cNvSpPr>
            <p:nvPr/>
          </p:nvSpPr>
          <p:spPr bwMode="auto">
            <a:xfrm>
              <a:off x="2784" y="1472"/>
              <a:ext cx="96" cy="19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5" name="Oval 21"/>
            <p:cNvSpPr>
              <a:spLocks noChangeArrowheads="1"/>
            </p:cNvSpPr>
            <p:nvPr/>
          </p:nvSpPr>
          <p:spPr bwMode="auto">
            <a:xfrm>
              <a:off x="1946" y="1794"/>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86" name="Oval 22"/>
            <p:cNvSpPr>
              <a:spLocks noChangeArrowheads="1"/>
            </p:cNvSpPr>
            <p:nvPr/>
          </p:nvSpPr>
          <p:spPr bwMode="auto">
            <a:xfrm>
              <a:off x="2762" y="1792"/>
              <a:ext cx="96" cy="96"/>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48143" name="Rectangle 23"/>
          <p:cNvSpPr>
            <a:spLocks noChangeArrowheads="1"/>
          </p:cNvSpPr>
          <p:nvPr/>
        </p:nvSpPr>
        <p:spPr bwMode="auto">
          <a:xfrm>
            <a:off x="4916488" y="2006600"/>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4" name="Rectangle 24"/>
          <p:cNvSpPr>
            <a:spLocks noChangeArrowheads="1"/>
          </p:cNvSpPr>
          <p:nvPr/>
        </p:nvSpPr>
        <p:spPr bwMode="auto">
          <a:xfrm>
            <a:off x="4313238" y="20478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5" name="Rectangle 25"/>
          <p:cNvSpPr>
            <a:spLocks noChangeArrowheads="1"/>
          </p:cNvSpPr>
          <p:nvPr/>
        </p:nvSpPr>
        <p:spPr bwMode="auto">
          <a:xfrm>
            <a:off x="3705225" y="21240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6" name="Rectangle 26"/>
          <p:cNvSpPr>
            <a:spLocks noChangeArrowheads="1"/>
          </p:cNvSpPr>
          <p:nvPr/>
        </p:nvSpPr>
        <p:spPr bwMode="auto">
          <a:xfrm>
            <a:off x="8243888" y="20351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7" name="Rectangle 27"/>
          <p:cNvSpPr>
            <a:spLocks noChangeArrowheads="1"/>
          </p:cNvSpPr>
          <p:nvPr/>
        </p:nvSpPr>
        <p:spPr bwMode="auto">
          <a:xfrm>
            <a:off x="7640638" y="1984375"/>
            <a:ext cx="117475" cy="104775"/>
          </a:xfrm>
          <a:prstGeom prst="rect">
            <a:avLst/>
          </a:prstGeom>
          <a:solidFill>
            <a:schemeClr val="accent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8" name="Freeform 28"/>
          <p:cNvSpPr>
            <a:spLocks/>
          </p:cNvSpPr>
          <p:nvPr/>
        </p:nvSpPr>
        <p:spPr bwMode="auto">
          <a:xfrm>
            <a:off x="6492875" y="2260600"/>
            <a:ext cx="1127125" cy="3062288"/>
          </a:xfrm>
          <a:custGeom>
            <a:avLst/>
            <a:gdLst>
              <a:gd name="T0" fmla="*/ 0 w 710"/>
              <a:gd name="T1" fmla="*/ 0 h 1929"/>
              <a:gd name="T2" fmla="*/ 315 w 710"/>
              <a:gd name="T3" fmla="*/ 1929 h 1929"/>
              <a:gd name="T4" fmla="*/ 710 w 710"/>
              <a:gd name="T5" fmla="*/ 55 h 1929"/>
              <a:gd name="T6" fmla="*/ 0 60000 65536"/>
              <a:gd name="T7" fmla="*/ 0 60000 65536"/>
              <a:gd name="T8" fmla="*/ 0 60000 65536"/>
              <a:gd name="T9" fmla="*/ 0 w 710"/>
              <a:gd name="T10" fmla="*/ 0 h 1929"/>
              <a:gd name="T11" fmla="*/ 710 w 710"/>
              <a:gd name="T12" fmla="*/ 1929 h 1929"/>
            </a:gdLst>
            <a:ahLst/>
            <a:cxnLst>
              <a:cxn ang="T6">
                <a:pos x="T0" y="T1"/>
              </a:cxn>
              <a:cxn ang="T7">
                <a:pos x="T2" y="T3"/>
              </a:cxn>
              <a:cxn ang="T8">
                <a:pos x="T4" y="T5"/>
              </a:cxn>
            </a:cxnLst>
            <a:rect l="T9" t="T10" r="T11" b="T12"/>
            <a:pathLst>
              <a:path w="710" h="1929">
                <a:moveTo>
                  <a:pt x="0" y="0"/>
                </a:moveTo>
                <a:lnTo>
                  <a:pt x="315" y="1929"/>
                </a:lnTo>
                <a:lnTo>
                  <a:pt x="710" y="55"/>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49" name="Freeform 29"/>
          <p:cNvSpPr>
            <a:spLocks/>
          </p:cNvSpPr>
          <p:nvPr/>
        </p:nvSpPr>
        <p:spPr bwMode="auto">
          <a:xfrm>
            <a:off x="6597650" y="2251075"/>
            <a:ext cx="1609725" cy="3063875"/>
          </a:xfrm>
          <a:custGeom>
            <a:avLst/>
            <a:gdLst>
              <a:gd name="T0" fmla="*/ 0 w 1014"/>
              <a:gd name="T1" fmla="*/ 0 h 1930"/>
              <a:gd name="T2" fmla="*/ 480 w 1014"/>
              <a:gd name="T3" fmla="*/ 1930 h 1930"/>
              <a:gd name="T4" fmla="*/ 1014 w 1014"/>
              <a:gd name="T5" fmla="*/ 78 h 1930"/>
              <a:gd name="T6" fmla="*/ 0 60000 65536"/>
              <a:gd name="T7" fmla="*/ 0 60000 65536"/>
              <a:gd name="T8" fmla="*/ 0 60000 65536"/>
              <a:gd name="T9" fmla="*/ 0 w 1014"/>
              <a:gd name="T10" fmla="*/ 0 h 1930"/>
              <a:gd name="T11" fmla="*/ 1014 w 1014"/>
              <a:gd name="T12" fmla="*/ 1930 h 1930"/>
            </a:gdLst>
            <a:ahLst/>
            <a:cxnLst>
              <a:cxn ang="T6">
                <a:pos x="T0" y="T1"/>
              </a:cxn>
              <a:cxn ang="T7">
                <a:pos x="T2" y="T3"/>
              </a:cxn>
              <a:cxn ang="T8">
                <a:pos x="T4" y="T5"/>
              </a:cxn>
            </a:cxnLst>
            <a:rect l="T9" t="T10" r="T11" b="T12"/>
            <a:pathLst>
              <a:path w="1014" h="1930">
                <a:moveTo>
                  <a:pt x="0" y="0"/>
                </a:moveTo>
                <a:lnTo>
                  <a:pt x="480" y="1930"/>
                </a:lnTo>
                <a:lnTo>
                  <a:pt x="1014" y="78"/>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0" name="Freeform 30"/>
          <p:cNvSpPr>
            <a:spLocks/>
          </p:cNvSpPr>
          <p:nvPr/>
        </p:nvSpPr>
        <p:spPr bwMode="auto">
          <a:xfrm>
            <a:off x="5121275" y="2251075"/>
            <a:ext cx="1038225" cy="1870075"/>
          </a:xfrm>
          <a:custGeom>
            <a:avLst/>
            <a:gdLst>
              <a:gd name="T0" fmla="*/ 654 w 654"/>
              <a:gd name="T1" fmla="*/ 0 h 1178"/>
              <a:gd name="T2" fmla="*/ 423 w 654"/>
              <a:gd name="T3" fmla="*/ 1178 h 1178"/>
              <a:gd name="T4" fmla="*/ 0 w 654"/>
              <a:gd name="T5" fmla="*/ 52 h 1178"/>
              <a:gd name="T6" fmla="*/ 0 60000 65536"/>
              <a:gd name="T7" fmla="*/ 0 60000 65536"/>
              <a:gd name="T8" fmla="*/ 0 60000 65536"/>
              <a:gd name="T9" fmla="*/ 0 w 654"/>
              <a:gd name="T10" fmla="*/ 0 h 1178"/>
              <a:gd name="T11" fmla="*/ 654 w 654"/>
              <a:gd name="T12" fmla="*/ 1178 h 1178"/>
            </a:gdLst>
            <a:ahLst/>
            <a:cxnLst>
              <a:cxn ang="T6">
                <a:pos x="T0" y="T1"/>
              </a:cxn>
              <a:cxn ang="T7">
                <a:pos x="T2" y="T3"/>
              </a:cxn>
              <a:cxn ang="T8">
                <a:pos x="T4" y="T5"/>
              </a:cxn>
            </a:cxnLst>
            <a:rect l="T9" t="T10" r="T11" b="T12"/>
            <a:pathLst>
              <a:path w="654" h="1178">
                <a:moveTo>
                  <a:pt x="654" y="0"/>
                </a:moveTo>
                <a:lnTo>
                  <a:pt x="423" y="1178"/>
                </a:lnTo>
                <a:lnTo>
                  <a:pt x="0" y="52"/>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1" name="Freeform 31"/>
          <p:cNvSpPr>
            <a:spLocks/>
          </p:cNvSpPr>
          <p:nvPr/>
        </p:nvSpPr>
        <p:spPr bwMode="auto">
          <a:xfrm>
            <a:off x="4540250" y="2384425"/>
            <a:ext cx="1552575" cy="1801813"/>
          </a:xfrm>
          <a:custGeom>
            <a:avLst/>
            <a:gdLst>
              <a:gd name="T0" fmla="*/ 978 w 978"/>
              <a:gd name="T1" fmla="*/ 0 h 1135"/>
              <a:gd name="T2" fmla="*/ 500 w 978"/>
              <a:gd name="T3" fmla="*/ 1135 h 1135"/>
              <a:gd name="T4" fmla="*/ 0 w 978"/>
              <a:gd name="T5" fmla="*/ 28 h 1135"/>
              <a:gd name="T6" fmla="*/ 0 60000 65536"/>
              <a:gd name="T7" fmla="*/ 0 60000 65536"/>
              <a:gd name="T8" fmla="*/ 0 60000 65536"/>
              <a:gd name="T9" fmla="*/ 0 w 978"/>
              <a:gd name="T10" fmla="*/ 0 h 1135"/>
              <a:gd name="T11" fmla="*/ 978 w 978"/>
              <a:gd name="T12" fmla="*/ 1135 h 1135"/>
            </a:gdLst>
            <a:ahLst/>
            <a:cxnLst>
              <a:cxn ang="T6">
                <a:pos x="T0" y="T1"/>
              </a:cxn>
              <a:cxn ang="T7">
                <a:pos x="T2" y="T3"/>
              </a:cxn>
              <a:cxn ang="T8">
                <a:pos x="T4" y="T5"/>
              </a:cxn>
            </a:cxnLst>
            <a:rect l="T9" t="T10" r="T11" b="T12"/>
            <a:pathLst>
              <a:path w="978" h="1135">
                <a:moveTo>
                  <a:pt x="978" y="0"/>
                </a:moveTo>
                <a:lnTo>
                  <a:pt x="500" y="1135"/>
                </a:lnTo>
                <a:lnTo>
                  <a:pt x="0" y="28"/>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2" name="Freeform 32"/>
          <p:cNvSpPr>
            <a:spLocks/>
          </p:cNvSpPr>
          <p:nvPr/>
        </p:nvSpPr>
        <p:spPr bwMode="auto">
          <a:xfrm>
            <a:off x="3844925" y="2298700"/>
            <a:ext cx="2171700" cy="2016125"/>
          </a:xfrm>
          <a:custGeom>
            <a:avLst/>
            <a:gdLst>
              <a:gd name="T0" fmla="*/ 1368 w 1368"/>
              <a:gd name="T1" fmla="*/ 0 h 1270"/>
              <a:gd name="T2" fmla="*/ 718 w 1368"/>
              <a:gd name="T3" fmla="*/ 1270 h 1270"/>
              <a:gd name="T4" fmla="*/ 0 w 1368"/>
              <a:gd name="T5" fmla="*/ 118 h 1270"/>
              <a:gd name="T6" fmla="*/ 0 60000 65536"/>
              <a:gd name="T7" fmla="*/ 0 60000 65536"/>
              <a:gd name="T8" fmla="*/ 0 60000 65536"/>
              <a:gd name="T9" fmla="*/ 0 w 1368"/>
              <a:gd name="T10" fmla="*/ 0 h 1270"/>
              <a:gd name="T11" fmla="*/ 1368 w 1368"/>
              <a:gd name="T12" fmla="*/ 1270 h 1270"/>
            </a:gdLst>
            <a:ahLst/>
            <a:cxnLst>
              <a:cxn ang="T6">
                <a:pos x="T0" y="T1"/>
              </a:cxn>
              <a:cxn ang="T7">
                <a:pos x="T2" y="T3"/>
              </a:cxn>
              <a:cxn ang="T8">
                <a:pos x="T4" y="T5"/>
              </a:cxn>
            </a:cxnLst>
            <a:rect l="T9" t="T10" r="T11" b="T12"/>
            <a:pathLst>
              <a:path w="1368" h="1270">
                <a:moveTo>
                  <a:pt x="1368" y="0"/>
                </a:moveTo>
                <a:lnTo>
                  <a:pt x="718" y="1270"/>
                </a:lnTo>
                <a:lnTo>
                  <a:pt x="0" y="118"/>
                </a:lnTo>
              </a:path>
            </a:pathLst>
          </a:custGeom>
          <a:noFill/>
          <a:ln w="25400">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3" name="Oval 36"/>
          <p:cNvSpPr>
            <a:spLocks noChangeArrowheads="1"/>
          </p:cNvSpPr>
          <p:nvPr/>
        </p:nvSpPr>
        <p:spPr bwMode="auto">
          <a:xfrm>
            <a:off x="4743450" y="4295775"/>
            <a:ext cx="76200" cy="76200"/>
          </a:xfrm>
          <a:prstGeom prst="ellipse">
            <a:avLst/>
          </a:prstGeom>
          <a:solidFill>
            <a:srgbClr val="CC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4" name="Rectangle 38"/>
          <p:cNvSpPr>
            <a:spLocks noChangeArrowheads="1"/>
          </p:cNvSpPr>
          <p:nvPr/>
        </p:nvSpPr>
        <p:spPr bwMode="auto">
          <a:xfrm>
            <a:off x="4610100" y="6248400"/>
            <a:ext cx="457200" cy="304800"/>
          </a:xfrm>
          <a:prstGeom prst="rect">
            <a:avLst/>
          </a:prstGeom>
          <a:solidFill>
            <a:srgbClr val="FFFFCC"/>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8155" name="Text Box 39"/>
          <p:cNvSpPr txBox="1">
            <a:spLocks noChangeArrowheads="1"/>
          </p:cNvSpPr>
          <p:nvPr/>
        </p:nvSpPr>
        <p:spPr bwMode="auto">
          <a:xfrm>
            <a:off x="4610100" y="6216650"/>
            <a:ext cx="45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t>6</a:t>
            </a:r>
          </a:p>
        </p:txBody>
      </p:sp>
      <p:sp>
        <p:nvSpPr>
          <p:cNvPr id="48156" name="Freeform 41" descr="75%"/>
          <p:cNvSpPr>
            <a:spLocks/>
          </p:cNvSpPr>
          <p:nvPr/>
        </p:nvSpPr>
        <p:spPr bwMode="auto">
          <a:xfrm>
            <a:off x="5546725" y="4648200"/>
            <a:ext cx="2657475" cy="304800"/>
          </a:xfrm>
          <a:custGeom>
            <a:avLst/>
            <a:gdLst>
              <a:gd name="T0" fmla="*/ 0 w 1674"/>
              <a:gd name="T1" fmla="*/ 78 h 192"/>
              <a:gd name="T2" fmla="*/ 48 w 1674"/>
              <a:gd name="T3" fmla="*/ 66 h 192"/>
              <a:gd name="T4" fmla="*/ 552 w 1674"/>
              <a:gd name="T5" fmla="*/ 18 h 192"/>
              <a:gd name="T6" fmla="*/ 1098 w 1674"/>
              <a:gd name="T7" fmla="*/ 0 h 192"/>
              <a:gd name="T8" fmla="*/ 1674 w 1674"/>
              <a:gd name="T9" fmla="*/ 48 h 192"/>
              <a:gd name="T10" fmla="*/ 1674 w 1674"/>
              <a:gd name="T11" fmla="*/ 192 h 192"/>
              <a:gd name="T12" fmla="*/ 138 w 1674"/>
              <a:gd name="T13" fmla="*/ 96 h 192"/>
              <a:gd name="T14" fmla="*/ 0 w 1674"/>
              <a:gd name="T15" fmla="*/ 78 h 192"/>
              <a:gd name="T16" fmla="*/ 0 60000 65536"/>
              <a:gd name="T17" fmla="*/ 0 60000 65536"/>
              <a:gd name="T18" fmla="*/ 0 60000 65536"/>
              <a:gd name="T19" fmla="*/ 0 60000 65536"/>
              <a:gd name="T20" fmla="*/ 0 60000 65536"/>
              <a:gd name="T21" fmla="*/ 0 60000 65536"/>
              <a:gd name="T22" fmla="*/ 0 60000 65536"/>
              <a:gd name="T23" fmla="*/ 0 60000 65536"/>
              <a:gd name="T24" fmla="*/ 0 w 1674"/>
              <a:gd name="T25" fmla="*/ 0 h 192"/>
              <a:gd name="T26" fmla="*/ 1674 w 1674"/>
              <a:gd name="T27" fmla="*/ 192 h 1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4" h="192">
                <a:moveTo>
                  <a:pt x="0" y="78"/>
                </a:moveTo>
                <a:cubicBezTo>
                  <a:pt x="40" y="71"/>
                  <a:pt x="25" y="77"/>
                  <a:pt x="48" y="66"/>
                </a:cubicBezTo>
                <a:lnTo>
                  <a:pt x="552" y="18"/>
                </a:lnTo>
                <a:lnTo>
                  <a:pt x="1098" y="0"/>
                </a:lnTo>
                <a:lnTo>
                  <a:pt x="1674" y="48"/>
                </a:lnTo>
                <a:lnTo>
                  <a:pt x="1674" y="192"/>
                </a:lnTo>
                <a:lnTo>
                  <a:pt x="138" y="96"/>
                </a:lnTo>
                <a:lnTo>
                  <a:pt x="0" y="78"/>
                </a:lnTo>
                <a:close/>
              </a:path>
            </a:pathLst>
          </a:custGeom>
          <a:pattFill prst="pct75">
            <a:fgClr>
              <a:srgbClr val="996633"/>
            </a:fgClr>
            <a:bgClr>
              <a:srgbClr val="FFFFFF"/>
            </a:bgClr>
          </a:patt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07594" name="Text Box 42"/>
          <p:cNvSpPr txBox="1">
            <a:spLocks noChangeArrowheads="1"/>
          </p:cNvSpPr>
          <p:nvPr/>
        </p:nvSpPr>
        <p:spPr bwMode="auto">
          <a:xfrm>
            <a:off x="6037263" y="5513388"/>
            <a:ext cx="2209800" cy="957262"/>
          </a:xfrm>
          <a:prstGeom prst="rect">
            <a:avLst/>
          </a:prstGeom>
          <a:solidFill>
            <a:srgbClr val="FFFFCC"/>
          </a:solidFill>
          <a:ln w="9525">
            <a:solidFill>
              <a:schemeClr val="tx1"/>
            </a:solidFill>
            <a:miter lim="800000"/>
            <a:headEnd/>
            <a:tailEnd/>
          </a:ln>
          <a:effectLst>
            <a:outerShdw dist="107763" dir="2700000" algn="ctr" rotWithShape="0">
              <a:schemeClr val="tx1"/>
            </a:outerShdw>
          </a:effectLst>
        </p:spPr>
        <p:txBody>
          <a:bodyPr>
            <a:spAutoFit/>
          </a:bodyPr>
          <a:lstStyle/>
          <a:p>
            <a:pPr algn="ctr">
              <a:spcBef>
                <a:spcPct val="50000"/>
              </a:spcBef>
              <a:defRPr/>
            </a:pPr>
            <a:r>
              <a:rPr lang="en-US" sz="1600" b="1" dirty="0">
                <a:latin typeface="Comic Sans MS" pitchFamily="66" charset="0"/>
              </a:rPr>
              <a:t>Common Mid Point gather, </a:t>
            </a:r>
          </a:p>
          <a:p>
            <a:pPr algn="ctr">
              <a:spcBef>
                <a:spcPct val="50000"/>
              </a:spcBef>
              <a:defRPr/>
            </a:pPr>
            <a:r>
              <a:rPr lang="en-US" sz="1600" b="1" dirty="0">
                <a:latin typeface="Comic Sans MS" pitchFamily="66" charset="0"/>
              </a:rPr>
              <a:t>6 fold data</a:t>
            </a:r>
          </a:p>
        </p:txBody>
      </p:sp>
      <p:sp>
        <p:nvSpPr>
          <p:cNvPr id="48170" name="Text Box 61"/>
          <p:cNvSpPr txBox="1">
            <a:spLocks noChangeArrowheads="1"/>
          </p:cNvSpPr>
          <p:nvPr/>
        </p:nvSpPr>
        <p:spPr bwMode="auto">
          <a:xfrm>
            <a:off x="5722938" y="1027113"/>
            <a:ext cx="1098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Vibroseis</a:t>
            </a:r>
          </a:p>
          <a:p>
            <a:pPr algn="ctr"/>
            <a:r>
              <a:rPr lang="en-US" altLang="en-US" sz="1600" b="1" dirty="0">
                <a:latin typeface="Arial" panose="020B0604020202020204" pitchFamily="34" charset="0"/>
              </a:rPr>
              <a:t>Unit</a:t>
            </a:r>
          </a:p>
        </p:txBody>
      </p:sp>
      <p:sp>
        <p:nvSpPr>
          <p:cNvPr id="48171" name="Text Box 62"/>
          <p:cNvSpPr txBox="1">
            <a:spLocks noChangeArrowheads="1"/>
          </p:cNvSpPr>
          <p:nvPr/>
        </p:nvSpPr>
        <p:spPr bwMode="auto">
          <a:xfrm>
            <a:off x="7573963" y="139541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8172" name="Text Box 63"/>
          <p:cNvSpPr txBox="1">
            <a:spLocks noChangeArrowheads="1"/>
          </p:cNvSpPr>
          <p:nvPr/>
        </p:nvSpPr>
        <p:spPr bwMode="auto">
          <a:xfrm>
            <a:off x="4095750" y="1509713"/>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dirty="0">
                <a:latin typeface="Arial" panose="020B0604020202020204" pitchFamily="34" charset="0"/>
              </a:rPr>
              <a:t>Receivers</a:t>
            </a:r>
          </a:p>
        </p:txBody>
      </p:sp>
      <p:sp>
        <p:nvSpPr>
          <p:cNvPr id="48174" name="Rectangle 65"/>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Land Acquisition</a:t>
            </a:r>
          </a:p>
        </p:txBody>
      </p:sp>
      <p:sp>
        <p:nvSpPr>
          <p:cNvPr id="57" name="Text Box 44"/>
          <p:cNvSpPr txBox="1">
            <a:spLocks noChangeArrowheads="1"/>
          </p:cNvSpPr>
          <p:nvPr/>
        </p:nvSpPr>
        <p:spPr bwMode="auto">
          <a:xfrm>
            <a:off x="3688425" y="6213563"/>
            <a:ext cx="852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800" b="1" dirty="0">
                <a:solidFill>
                  <a:schemeClr val="bg1"/>
                </a:solidFill>
                <a:latin typeface="Arial Narrow" panose="020B0606020202030204" pitchFamily="34" charset="0"/>
              </a:rPr>
              <a:t>∑ Fold</a:t>
            </a:r>
          </a:p>
        </p:txBody>
      </p:sp>
      <p:sp>
        <p:nvSpPr>
          <p:cNvPr id="58" name="TextBox 57"/>
          <p:cNvSpPr txBox="1"/>
          <p:nvPr/>
        </p:nvSpPr>
        <p:spPr>
          <a:xfrm>
            <a:off x="362547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6</a:t>
            </a:r>
            <a:endParaRPr lang="en-US" sz="1400" dirty="0">
              <a:solidFill>
                <a:srgbClr val="FFFF00"/>
              </a:solidFill>
              <a:latin typeface="Rockwell Extra Bold" pitchFamily="18" charset="0"/>
            </a:endParaRPr>
          </a:p>
        </p:txBody>
      </p:sp>
      <p:sp>
        <p:nvSpPr>
          <p:cNvPr id="59" name="TextBox 58"/>
          <p:cNvSpPr txBox="1"/>
          <p:nvPr/>
        </p:nvSpPr>
        <p:spPr>
          <a:xfrm>
            <a:off x="4205387"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5</a:t>
            </a:r>
            <a:endParaRPr lang="en-US" sz="1400" dirty="0">
              <a:solidFill>
                <a:srgbClr val="FFFF00"/>
              </a:solidFill>
              <a:latin typeface="Rockwell Extra Bold" pitchFamily="18" charset="0"/>
            </a:endParaRPr>
          </a:p>
        </p:txBody>
      </p:sp>
      <p:sp>
        <p:nvSpPr>
          <p:cNvPr id="60" name="TextBox 59"/>
          <p:cNvSpPr txBox="1"/>
          <p:nvPr/>
        </p:nvSpPr>
        <p:spPr>
          <a:xfrm>
            <a:off x="4820925"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4</a:t>
            </a:r>
            <a:endParaRPr lang="en-US" sz="1400" dirty="0">
              <a:solidFill>
                <a:srgbClr val="FFFF00"/>
              </a:solidFill>
              <a:latin typeface="Rockwell Extra Bold" pitchFamily="18" charset="0"/>
            </a:endParaRPr>
          </a:p>
        </p:txBody>
      </p:sp>
      <p:sp>
        <p:nvSpPr>
          <p:cNvPr id="61" name="TextBox 60"/>
          <p:cNvSpPr txBox="1"/>
          <p:nvPr/>
        </p:nvSpPr>
        <p:spPr>
          <a:xfrm>
            <a:off x="7526520"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3</a:t>
            </a:r>
            <a:endParaRPr lang="en-US" sz="1400" dirty="0">
              <a:solidFill>
                <a:srgbClr val="FFFF00"/>
              </a:solidFill>
              <a:latin typeface="Rockwell Extra Bold" pitchFamily="18" charset="0"/>
            </a:endParaRPr>
          </a:p>
        </p:txBody>
      </p:sp>
      <p:sp>
        <p:nvSpPr>
          <p:cNvPr id="62" name="TextBox 61"/>
          <p:cNvSpPr txBox="1"/>
          <p:nvPr/>
        </p:nvSpPr>
        <p:spPr>
          <a:xfrm>
            <a:off x="8130181" y="1124571"/>
            <a:ext cx="308098" cy="307777"/>
          </a:xfrm>
          <a:prstGeom prst="rect">
            <a:avLst/>
          </a:prstGeom>
          <a:solidFill>
            <a:srgbClr val="808080"/>
          </a:solidFill>
        </p:spPr>
        <p:txBody>
          <a:bodyPr wrap="none" rtlCol="0">
            <a:spAutoFit/>
          </a:bodyPr>
          <a:lstStyle/>
          <a:p>
            <a:r>
              <a:rPr lang="en-US" sz="1400" dirty="0" smtClean="0">
                <a:solidFill>
                  <a:srgbClr val="FFFF00"/>
                </a:solidFill>
                <a:latin typeface="Rockwell Extra Bold" pitchFamily="18" charset="0"/>
              </a:rPr>
              <a:t>2</a:t>
            </a:r>
            <a:endParaRPr lang="en-US" sz="1400" dirty="0">
              <a:solidFill>
                <a:srgbClr val="FFFF00"/>
              </a:solidFill>
              <a:latin typeface="Rockwell Extra Bold" pitchFamily="18" charset="0"/>
            </a:endParaRPr>
          </a:p>
        </p:txBody>
      </p:sp>
    </p:spTree>
    <p:extLst>
      <p:ext uri="{BB962C8B-B14F-4D97-AF65-F5344CB8AC3E}">
        <p14:creationId xmlns:p14="http://schemas.microsoft.com/office/powerpoint/2010/main" val="268376207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3" descr="groll"/>
          <p:cNvPicPr>
            <a:picLocks noChangeAspect="1" noChangeArrowheads="1"/>
          </p:cNvPicPr>
          <p:nvPr/>
        </p:nvPicPr>
        <p:blipFill>
          <a:blip r:embed="rId3" cstate="print">
            <a:extLst>
              <a:ext uri="{28A0092B-C50C-407E-A947-70E740481C1C}">
                <a14:useLocalDpi xmlns:a14="http://schemas.microsoft.com/office/drawing/2010/main" val="0"/>
              </a:ext>
            </a:extLst>
          </a:blip>
          <a:srcRect l="11778" t="12930" r="47919" b="7655"/>
          <a:stretch>
            <a:fillRect/>
          </a:stretch>
        </p:blipFill>
        <p:spPr bwMode="auto">
          <a:xfrm>
            <a:off x="2971800" y="1828800"/>
            <a:ext cx="30289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sp>
        <p:nvSpPr>
          <p:cNvPr id="49157" name="Text Box 4"/>
          <p:cNvSpPr txBox="1">
            <a:spLocks noChangeArrowheads="1"/>
          </p:cNvSpPr>
          <p:nvPr/>
        </p:nvSpPr>
        <p:spPr bwMode="auto">
          <a:xfrm>
            <a:off x="6684947" y="4120635"/>
            <a:ext cx="1644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dirty="0">
                <a:latin typeface="Arial" panose="020B0604020202020204" pitchFamily="34" charset="0"/>
                <a:cs typeface="Arial" panose="020B0604020202020204" pitchFamily="34" charset="0"/>
              </a:rPr>
              <a:t>Ground Roll</a:t>
            </a:r>
          </a:p>
        </p:txBody>
      </p:sp>
      <p:sp>
        <p:nvSpPr>
          <p:cNvPr id="49158" name="Freeform 5"/>
          <p:cNvSpPr>
            <a:spLocks/>
          </p:cNvSpPr>
          <p:nvPr/>
        </p:nvSpPr>
        <p:spPr bwMode="auto">
          <a:xfrm>
            <a:off x="5299075" y="4522788"/>
            <a:ext cx="1674813" cy="1173162"/>
          </a:xfrm>
          <a:custGeom>
            <a:avLst/>
            <a:gdLst>
              <a:gd name="T0" fmla="*/ 1055 w 1055"/>
              <a:gd name="T1" fmla="*/ 0 h 739"/>
              <a:gd name="T2" fmla="*/ 917 w 1055"/>
              <a:gd name="T3" fmla="*/ 407 h 739"/>
              <a:gd name="T4" fmla="*/ 731 w 1055"/>
              <a:gd name="T5" fmla="*/ 669 h 739"/>
              <a:gd name="T6" fmla="*/ 352 w 1055"/>
              <a:gd name="T7" fmla="*/ 724 h 739"/>
              <a:gd name="T8" fmla="*/ 0 w 1055"/>
              <a:gd name="T9" fmla="*/ 580 h 739"/>
              <a:gd name="T10" fmla="*/ 0 60000 65536"/>
              <a:gd name="T11" fmla="*/ 0 60000 65536"/>
              <a:gd name="T12" fmla="*/ 0 60000 65536"/>
              <a:gd name="T13" fmla="*/ 0 60000 65536"/>
              <a:gd name="T14" fmla="*/ 0 60000 65536"/>
              <a:gd name="T15" fmla="*/ 0 w 1055"/>
              <a:gd name="T16" fmla="*/ 0 h 739"/>
              <a:gd name="T17" fmla="*/ 1055 w 1055"/>
              <a:gd name="T18" fmla="*/ 739 h 739"/>
            </a:gdLst>
            <a:ahLst/>
            <a:cxnLst>
              <a:cxn ang="T10">
                <a:pos x="T0" y="T1"/>
              </a:cxn>
              <a:cxn ang="T11">
                <a:pos x="T2" y="T3"/>
              </a:cxn>
              <a:cxn ang="T12">
                <a:pos x="T4" y="T5"/>
              </a:cxn>
              <a:cxn ang="T13">
                <a:pos x="T6" y="T7"/>
              </a:cxn>
              <a:cxn ang="T14">
                <a:pos x="T8" y="T9"/>
              </a:cxn>
            </a:cxnLst>
            <a:rect l="T15" t="T16" r="T17" b="T18"/>
            <a:pathLst>
              <a:path w="1055" h="739">
                <a:moveTo>
                  <a:pt x="1055" y="0"/>
                </a:moveTo>
                <a:cubicBezTo>
                  <a:pt x="1032" y="68"/>
                  <a:pt x="971" y="295"/>
                  <a:pt x="917" y="407"/>
                </a:cubicBezTo>
                <a:cubicBezTo>
                  <a:pt x="863" y="519"/>
                  <a:pt x="825" y="616"/>
                  <a:pt x="731" y="669"/>
                </a:cubicBezTo>
                <a:cubicBezTo>
                  <a:pt x="637" y="722"/>
                  <a:pt x="474" y="739"/>
                  <a:pt x="352" y="724"/>
                </a:cubicBezTo>
                <a:cubicBezTo>
                  <a:pt x="230" y="709"/>
                  <a:pt x="73" y="610"/>
                  <a:pt x="0" y="580"/>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9159" name="Text Box 6"/>
          <p:cNvSpPr txBox="1">
            <a:spLocks noChangeArrowheads="1"/>
          </p:cNvSpPr>
          <p:nvPr/>
        </p:nvSpPr>
        <p:spPr bwMode="auto">
          <a:xfrm>
            <a:off x="600479" y="2207697"/>
            <a:ext cx="15581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dirty="0">
                <a:latin typeface="Arial" panose="020B0604020202020204" pitchFamily="34" charset="0"/>
                <a:cs typeface="Arial" panose="020B0604020202020204" pitchFamily="34" charset="0"/>
              </a:rPr>
              <a:t>Refractions</a:t>
            </a:r>
          </a:p>
        </p:txBody>
      </p:sp>
      <p:sp>
        <p:nvSpPr>
          <p:cNvPr id="49160" name="Text Box 7"/>
          <p:cNvSpPr txBox="1">
            <a:spLocks noChangeArrowheads="1"/>
          </p:cNvSpPr>
          <p:nvPr/>
        </p:nvSpPr>
        <p:spPr bwMode="auto">
          <a:xfrm>
            <a:off x="770504" y="4646097"/>
            <a:ext cx="152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dirty="0">
                <a:latin typeface="Arial" panose="020B0604020202020204" pitchFamily="34" charset="0"/>
                <a:cs typeface="Arial" panose="020B0604020202020204" pitchFamily="34" charset="0"/>
              </a:rPr>
              <a:t>Reflections</a:t>
            </a:r>
          </a:p>
        </p:txBody>
      </p:sp>
      <p:sp>
        <p:nvSpPr>
          <p:cNvPr id="49161" name="Freeform 8"/>
          <p:cNvSpPr>
            <a:spLocks/>
          </p:cNvSpPr>
          <p:nvPr/>
        </p:nvSpPr>
        <p:spPr bwMode="auto">
          <a:xfrm>
            <a:off x="2133600" y="2286000"/>
            <a:ext cx="1371600" cy="152400"/>
          </a:xfrm>
          <a:custGeom>
            <a:avLst/>
            <a:gdLst>
              <a:gd name="T0" fmla="*/ 0 w 864"/>
              <a:gd name="T1" fmla="*/ 96 h 96"/>
              <a:gd name="T2" fmla="*/ 384 w 864"/>
              <a:gd name="T3" fmla="*/ 0 h 96"/>
              <a:gd name="T4" fmla="*/ 864 w 864"/>
              <a:gd name="T5" fmla="*/ 96 h 96"/>
              <a:gd name="T6" fmla="*/ 0 60000 65536"/>
              <a:gd name="T7" fmla="*/ 0 60000 65536"/>
              <a:gd name="T8" fmla="*/ 0 60000 65536"/>
              <a:gd name="T9" fmla="*/ 0 w 864"/>
              <a:gd name="T10" fmla="*/ 0 h 96"/>
              <a:gd name="T11" fmla="*/ 864 w 864"/>
              <a:gd name="T12" fmla="*/ 96 h 96"/>
            </a:gdLst>
            <a:ahLst/>
            <a:cxnLst>
              <a:cxn ang="T6">
                <a:pos x="T0" y="T1"/>
              </a:cxn>
              <a:cxn ang="T7">
                <a:pos x="T2" y="T3"/>
              </a:cxn>
              <a:cxn ang="T8">
                <a:pos x="T4" y="T5"/>
              </a:cxn>
            </a:cxnLst>
            <a:rect l="T9" t="T10" r="T11" b="T12"/>
            <a:pathLst>
              <a:path w="864" h="96">
                <a:moveTo>
                  <a:pt x="0" y="96"/>
                </a:moveTo>
                <a:cubicBezTo>
                  <a:pt x="120" y="48"/>
                  <a:pt x="240" y="0"/>
                  <a:pt x="384" y="0"/>
                </a:cubicBezTo>
                <a:cubicBezTo>
                  <a:pt x="528" y="0"/>
                  <a:pt x="696" y="48"/>
                  <a:pt x="864" y="96"/>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9162" name="Freeform 9"/>
          <p:cNvSpPr>
            <a:spLocks/>
          </p:cNvSpPr>
          <p:nvPr/>
        </p:nvSpPr>
        <p:spPr bwMode="auto">
          <a:xfrm>
            <a:off x="2209800" y="4953000"/>
            <a:ext cx="990600" cy="152400"/>
          </a:xfrm>
          <a:custGeom>
            <a:avLst/>
            <a:gdLst>
              <a:gd name="T0" fmla="*/ 0 w 624"/>
              <a:gd name="T1" fmla="*/ 0 h 96"/>
              <a:gd name="T2" fmla="*/ 192 w 624"/>
              <a:gd name="T3" fmla="*/ 96 h 96"/>
              <a:gd name="T4" fmla="*/ 624 w 624"/>
              <a:gd name="T5" fmla="*/ 0 h 96"/>
              <a:gd name="T6" fmla="*/ 0 60000 65536"/>
              <a:gd name="T7" fmla="*/ 0 60000 65536"/>
              <a:gd name="T8" fmla="*/ 0 60000 65536"/>
              <a:gd name="T9" fmla="*/ 0 w 624"/>
              <a:gd name="T10" fmla="*/ 0 h 96"/>
              <a:gd name="T11" fmla="*/ 624 w 624"/>
              <a:gd name="T12" fmla="*/ 96 h 96"/>
            </a:gdLst>
            <a:ahLst/>
            <a:cxnLst>
              <a:cxn ang="T6">
                <a:pos x="T0" y="T1"/>
              </a:cxn>
              <a:cxn ang="T7">
                <a:pos x="T2" y="T3"/>
              </a:cxn>
              <a:cxn ang="T8">
                <a:pos x="T4" y="T5"/>
              </a:cxn>
            </a:cxnLst>
            <a:rect l="T9" t="T10" r="T11" b="T12"/>
            <a:pathLst>
              <a:path w="624" h="96">
                <a:moveTo>
                  <a:pt x="0" y="0"/>
                </a:moveTo>
                <a:cubicBezTo>
                  <a:pt x="44" y="48"/>
                  <a:pt x="88" y="96"/>
                  <a:pt x="192" y="96"/>
                </a:cubicBezTo>
                <a:cubicBezTo>
                  <a:pt x="296" y="96"/>
                  <a:pt x="552" y="16"/>
                  <a:pt x="624" y="0"/>
                </a:cubicBezTo>
              </a:path>
            </a:pathLst>
          </a:custGeom>
          <a:noFill/>
          <a:ln w="5715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9163" name="Text Box 10"/>
          <p:cNvSpPr txBox="1">
            <a:spLocks noChangeArrowheads="1"/>
          </p:cNvSpPr>
          <p:nvPr/>
        </p:nvSpPr>
        <p:spPr bwMode="auto">
          <a:xfrm>
            <a:off x="6128799" y="1752600"/>
            <a:ext cx="271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1600" dirty="0">
                <a:latin typeface="Arial" panose="020B0604020202020204" pitchFamily="34" charset="0"/>
                <a:cs typeface="Arial" panose="020B0604020202020204" pitchFamily="34" charset="0"/>
              </a:rPr>
              <a:t>0 s</a:t>
            </a:r>
            <a:endParaRPr lang="en-US" altLang="en-US" dirty="0">
              <a:latin typeface="Arial" panose="020B0604020202020204" pitchFamily="34" charset="0"/>
              <a:cs typeface="Arial" panose="020B0604020202020204" pitchFamily="34" charset="0"/>
            </a:endParaRPr>
          </a:p>
        </p:txBody>
      </p:sp>
      <p:sp>
        <p:nvSpPr>
          <p:cNvPr id="49164" name="Text Box 11"/>
          <p:cNvSpPr txBox="1">
            <a:spLocks noChangeArrowheads="1"/>
          </p:cNvSpPr>
          <p:nvPr/>
        </p:nvSpPr>
        <p:spPr bwMode="auto">
          <a:xfrm>
            <a:off x="6115050" y="3505200"/>
            <a:ext cx="271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1600" dirty="0">
                <a:latin typeface="Arial" panose="020B0604020202020204" pitchFamily="34" charset="0"/>
                <a:cs typeface="Arial" panose="020B0604020202020204" pitchFamily="34" charset="0"/>
              </a:rPr>
              <a:t>1 s</a:t>
            </a:r>
            <a:endParaRPr lang="en-US" altLang="en-US" dirty="0">
              <a:latin typeface="Arial" panose="020B0604020202020204" pitchFamily="34" charset="0"/>
              <a:cs typeface="Arial" panose="020B0604020202020204" pitchFamily="34" charset="0"/>
            </a:endParaRPr>
          </a:p>
        </p:txBody>
      </p:sp>
      <p:sp>
        <p:nvSpPr>
          <p:cNvPr id="49165" name="Text Box 12"/>
          <p:cNvSpPr txBox="1">
            <a:spLocks noChangeArrowheads="1"/>
          </p:cNvSpPr>
          <p:nvPr/>
        </p:nvSpPr>
        <p:spPr bwMode="auto">
          <a:xfrm>
            <a:off x="6115050" y="5302250"/>
            <a:ext cx="2714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sz="1600" dirty="0">
                <a:latin typeface="Arial" panose="020B0604020202020204" pitchFamily="34" charset="0"/>
                <a:cs typeface="Arial" panose="020B0604020202020204" pitchFamily="34" charset="0"/>
              </a:rPr>
              <a:t>2 s</a:t>
            </a:r>
            <a:endParaRPr lang="en-US" altLang="en-US" dirty="0">
              <a:latin typeface="Arial" panose="020B0604020202020204" pitchFamily="34" charset="0"/>
              <a:cs typeface="Arial" panose="020B0604020202020204" pitchFamily="34" charset="0"/>
            </a:endParaRPr>
          </a:p>
        </p:txBody>
      </p:sp>
      <p:sp>
        <p:nvSpPr>
          <p:cNvPr id="49166" name="Rectangle 13"/>
          <p:cNvSpPr>
            <a:spLocks noGrp="1" noChangeArrowheads="1"/>
          </p:cNvSpPr>
          <p:nvPr>
            <p:ph type="title"/>
          </p:nvPr>
        </p:nvSpPr>
        <p:spPr/>
        <p:txBody>
          <a:bodyPr/>
          <a:lstStyle/>
          <a:p>
            <a:r>
              <a:rPr lang="en-US" altLang="en-US" dirty="0" smtClean="0"/>
              <a:t>Land Shot Record</a:t>
            </a:r>
          </a:p>
        </p:txBody>
      </p:sp>
      <p:sp>
        <p:nvSpPr>
          <p:cNvPr id="49167" name="Text Box 14"/>
          <p:cNvSpPr txBox="1">
            <a:spLocks noChangeArrowheads="1"/>
          </p:cNvSpPr>
          <p:nvPr/>
        </p:nvSpPr>
        <p:spPr bwMode="auto">
          <a:xfrm>
            <a:off x="315913" y="1031875"/>
            <a:ext cx="4041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dirty="0">
                <a:latin typeface="Verdana" panose="020B0604030504040204" pitchFamily="34" charset="0"/>
              </a:rPr>
              <a:t>Split Spread Geometry</a:t>
            </a:r>
          </a:p>
        </p:txBody>
      </p:sp>
    </p:spTree>
    <p:extLst>
      <p:ext uri="{BB962C8B-B14F-4D97-AF65-F5344CB8AC3E}">
        <p14:creationId xmlns:p14="http://schemas.microsoft.com/office/powerpoint/2010/main" val="20874233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5092700" y="1393825"/>
            <a:ext cx="38465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13317" name="Group 116"/>
          <p:cNvGrpSpPr>
            <a:grpSpLocks/>
          </p:cNvGrpSpPr>
          <p:nvPr/>
        </p:nvGrpSpPr>
        <p:grpSpPr bwMode="auto">
          <a:xfrm>
            <a:off x="5614988" y="1812925"/>
            <a:ext cx="3168650" cy="3457575"/>
            <a:chOff x="3399" y="1142"/>
            <a:chExt cx="1996" cy="2178"/>
          </a:xfrm>
        </p:grpSpPr>
        <p:sp>
          <p:nvSpPr>
            <p:cNvPr id="13320" name="Rectangle 6"/>
            <p:cNvSpPr>
              <a:spLocks noChangeArrowheads="1"/>
            </p:cNvSpPr>
            <p:nvPr/>
          </p:nvSpPr>
          <p:spPr bwMode="auto">
            <a:xfrm>
              <a:off x="3399" y="1142"/>
              <a:ext cx="1996" cy="2178"/>
            </a:xfrm>
            <a:prstGeom prst="rect">
              <a:avLst/>
            </a:prstGeom>
            <a:solidFill>
              <a:srgbClr val="EAEAEA"/>
            </a:solidFill>
            <a:ln w="7938">
              <a:solidFill>
                <a:srgbClr val="000000"/>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21" name="Freeform 7"/>
            <p:cNvSpPr>
              <a:spLocks/>
            </p:cNvSpPr>
            <p:nvPr/>
          </p:nvSpPr>
          <p:spPr bwMode="auto">
            <a:xfrm>
              <a:off x="4573" y="1674"/>
              <a:ext cx="469" cy="1339"/>
            </a:xfrm>
            <a:custGeom>
              <a:avLst/>
              <a:gdLst>
                <a:gd name="T0" fmla="*/ 707 w 962"/>
                <a:gd name="T1" fmla="*/ 49 h 2679"/>
                <a:gd name="T2" fmla="*/ 781 w 962"/>
                <a:gd name="T3" fmla="*/ 88 h 2679"/>
                <a:gd name="T4" fmla="*/ 837 w 962"/>
                <a:gd name="T5" fmla="*/ 131 h 2679"/>
                <a:gd name="T6" fmla="*/ 863 w 962"/>
                <a:gd name="T7" fmla="*/ 179 h 2679"/>
                <a:gd name="T8" fmla="*/ 855 w 962"/>
                <a:gd name="T9" fmla="*/ 233 h 2679"/>
                <a:gd name="T10" fmla="*/ 830 w 962"/>
                <a:gd name="T11" fmla="*/ 264 h 2679"/>
                <a:gd name="T12" fmla="*/ 789 w 962"/>
                <a:gd name="T13" fmla="*/ 299 h 2679"/>
                <a:gd name="T14" fmla="*/ 670 w 962"/>
                <a:gd name="T15" fmla="*/ 374 h 2679"/>
                <a:gd name="T16" fmla="*/ 529 w 962"/>
                <a:gd name="T17" fmla="*/ 453 h 2679"/>
                <a:gd name="T18" fmla="*/ 394 w 962"/>
                <a:gd name="T19" fmla="*/ 530 h 2679"/>
                <a:gd name="T20" fmla="*/ 309 w 962"/>
                <a:gd name="T21" fmla="*/ 589 h 2679"/>
                <a:gd name="T22" fmla="*/ 278 w 962"/>
                <a:gd name="T23" fmla="*/ 620 h 2679"/>
                <a:gd name="T24" fmla="*/ 261 w 962"/>
                <a:gd name="T25" fmla="*/ 656 h 2679"/>
                <a:gd name="T26" fmla="*/ 276 w 962"/>
                <a:gd name="T27" fmla="*/ 701 h 2679"/>
                <a:gd name="T28" fmla="*/ 317 w 962"/>
                <a:gd name="T29" fmla="*/ 740 h 2679"/>
                <a:gd name="T30" fmla="*/ 373 w 962"/>
                <a:gd name="T31" fmla="*/ 791 h 2679"/>
                <a:gd name="T32" fmla="*/ 387 w 962"/>
                <a:gd name="T33" fmla="*/ 835 h 2679"/>
                <a:gd name="T34" fmla="*/ 369 w 962"/>
                <a:gd name="T35" fmla="*/ 872 h 2679"/>
                <a:gd name="T36" fmla="*/ 323 w 962"/>
                <a:gd name="T37" fmla="*/ 909 h 2679"/>
                <a:gd name="T38" fmla="*/ 222 w 962"/>
                <a:gd name="T39" fmla="*/ 970 h 2679"/>
                <a:gd name="T40" fmla="*/ 110 w 962"/>
                <a:gd name="T41" fmla="*/ 1036 h 2679"/>
                <a:gd name="T42" fmla="*/ 36 w 962"/>
                <a:gd name="T43" fmla="*/ 1093 h 2679"/>
                <a:gd name="T44" fmla="*/ 9 w 962"/>
                <a:gd name="T45" fmla="*/ 1129 h 2679"/>
                <a:gd name="T46" fmla="*/ 0 w 962"/>
                <a:gd name="T47" fmla="*/ 1165 h 2679"/>
                <a:gd name="T48" fmla="*/ 15 w 962"/>
                <a:gd name="T49" fmla="*/ 1203 h 2679"/>
                <a:gd name="T50" fmla="*/ 59 w 962"/>
                <a:gd name="T51" fmla="*/ 1243 h 2679"/>
                <a:gd name="T52" fmla="*/ 135 w 962"/>
                <a:gd name="T53" fmla="*/ 1282 h 2679"/>
                <a:gd name="T54" fmla="*/ 233 w 962"/>
                <a:gd name="T55" fmla="*/ 1321 h 2679"/>
                <a:gd name="T56" fmla="*/ 427 w 962"/>
                <a:gd name="T57" fmla="*/ 1390 h 2679"/>
                <a:gd name="T58" fmla="*/ 670 w 962"/>
                <a:gd name="T59" fmla="*/ 1479 h 2679"/>
                <a:gd name="T60" fmla="*/ 778 w 962"/>
                <a:gd name="T61" fmla="*/ 1523 h 2679"/>
                <a:gd name="T62" fmla="*/ 868 w 962"/>
                <a:gd name="T63" fmla="*/ 1571 h 2679"/>
                <a:gd name="T64" fmla="*/ 930 w 962"/>
                <a:gd name="T65" fmla="*/ 1620 h 2679"/>
                <a:gd name="T66" fmla="*/ 960 w 962"/>
                <a:gd name="T67" fmla="*/ 1669 h 2679"/>
                <a:gd name="T68" fmla="*/ 950 w 962"/>
                <a:gd name="T69" fmla="*/ 1722 h 2679"/>
                <a:gd name="T70" fmla="*/ 906 w 962"/>
                <a:gd name="T71" fmla="*/ 1779 h 2679"/>
                <a:gd name="T72" fmla="*/ 835 w 962"/>
                <a:gd name="T73" fmla="*/ 1838 h 2679"/>
                <a:gd name="T74" fmla="*/ 745 w 962"/>
                <a:gd name="T75" fmla="*/ 1901 h 2679"/>
                <a:gd name="T76" fmla="*/ 538 w 962"/>
                <a:gd name="T77" fmla="*/ 2026 h 2679"/>
                <a:gd name="T78" fmla="*/ 376 w 962"/>
                <a:gd name="T79" fmla="*/ 2127 h 2679"/>
                <a:gd name="T80" fmla="*/ 299 w 962"/>
                <a:gd name="T81" fmla="*/ 2186 h 2679"/>
                <a:gd name="T82" fmla="*/ 246 w 962"/>
                <a:gd name="T83" fmla="*/ 2241 h 2679"/>
                <a:gd name="T84" fmla="*/ 225 w 962"/>
                <a:gd name="T85" fmla="*/ 2290 h 2679"/>
                <a:gd name="T86" fmla="*/ 237 w 962"/>
                <a:gd name="T87" fmla="*/ 2338 h 2679"/>
                <a:gd name="T88" fmla="*/ 274 w 962"/>
                <a:gd name="T89" fmla="*/ 2383 h 2679"/>
                <a:gd name="T90" fmla="*/ 333 w 962"/>
                <a:gd name="T91" fmla="*/ 2428 h 2679"/>
                <a:gd name="T92" fmla="*/ 461 w 962"/>
                <a:gd name="T93" fmla="*/ 2498 h 2679"/>
                <a:gd name="T94" fmla="*/ 696 w 962"/>
                <a:gd name="T95" fmla="*/ 2595 h 2679"/>
                <a:gd name="T96" fmla="*/ 824 w 962"/>
                <a:gd name="T97" fmla="*/ 2643 h 2679"/>
                <a:gd name="T98" fmla="*/ 881 w 962"/>
                <a:gd name="T99" fmla="*/ 2666 h 26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62"/>
                <a:gd name="T151" fmla="*/ 0 h 2679"/>
                <a:gd name="T152" fmla="*/ 962 w 962"/>
                <a:gd name="T153" fmla="*/ 2679 h 26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62" h="2679">
                  <a:moveTo>
                    <a:pt x="592" y="0"/>
                  </a:moveTo>
                  <a:lnTo>
                    <a:pt x="652" y="24"/>
                  </a:lnTo>
                  <a:lnTo>
                    <a:pt x="707" y="49"/>
                  </a:lnTo>
                  <a:lnTo>
                    <a:pt x="734" y="62"/>
                  </a:lnTo>
                  <a:lnTo>
                    <a:pt x="758" y="74"/>
                  </a:lnTo>
                  <a:lnTo>
                    <a:pt x="781" y="88"/>
                  </a:lnTo>
                  <a:lnTo>
                    <a:pt x="802" y="102"/>
                  </a:lnTo>
                  <a:lnTo>
                    <a:pt x="821" y="116"/>
                  </a:lnTo>
                  <a:lnTo>
                    <a:pt x="837" y="131"/>
                  </a:lnTo>
                  <a:lnTo>
                    <a:pt x="848" y="146"/>
                  </a:lnTo>
                  <a:lnTo>
                    <a:pt x="858" y="162"/>
                  </a:lnTo>
                  <a:lnTo>
                    <a:pt x="863" y="179"/>
                  </a:lnTo>
                  <a:lnTo>
                    <a:pt x="865" y="195"/>
                  </a:lnTo>
                  <a:lnTo>
                    <a:pt x="863" y="213"/>
                  </a:lnTo>
                  <a:lnTo>
                    <a:pt x="855" y="233"/>
                  </a:lnTo>
                  <a:lnTo>
                    <a:pt x="848" y="243"/>
                  </a:lnTo>
                  <a:lnTo>
                    <a:pt x="840" y="253"/>
                  </a:lnTo>
                  <a:lnTo>
                    <a:pt x="830" y="264"/>
                  </a:lnTo>
                  <a:lnTo>
                    <a:pt x="819" y="276"/>
                  </a:lnTo>
                  <a:lnTo>
                    <a:pt x="804" y="287"/>
                  </a:lnTo>
                  <a:lnTo>
                    <a:pt x="789" y="299"/>
                  </a:lnTo>
                  <a:lnTo>
                    <a:pt x="753" y="323"/>
                  </a:lnTo>
                  <a:lnTo>
                    <a:pt x="714" y="348"/>
                  </a:lnTo>
                  <a:lnTo>
                    <a:pt x="670" y="374"/>
                  </a:lnTo>
                  <a:lnTo>
                    <a:pt x="624" y="400"/>
                  </a:lnTo>
                  <a:lnTo>
                    <a:pt x="576" y="427"/>
                  </a:lnTo>
                  <a:lnTo>
                    <a:pt x="529" y="453"/>
                  </a:lnTo>
                  <a:lnTo>
                    <a:pt x="481" y="479"/>
                  </a:lnTo>
                  <a:lnTo>
                    <a:pt x="435" y="505"/>
                  </a:lnTo>
                  <a:lnTo>
                    <a:pt x="394" y="530"/>
                  </a:lnTo>
                  <a:lnTo>
                    <a:pt x="356" y="555"/>
                  </a:lnTo>
                  <a:lnTo>
                    <a:pt x="323" y="578"/>
                  </a:lnTo>
                  <a:lnTo>
                    <a:pt x="309" y="589"/>
                  </a:lnTo>
                  <a:lnTo>
                    <a:pt x="297" y="601"/>
                  </a:lnTo>
                  <a:lnTo>
                    <a:pt x="286" y="611"/>
                  </a:lnTo>
                  <a:lnTo>
                    <a:pt x="278" y="620"/>
                  </a:lnTo>
                  <a:lnTo>
                    <a:pt x="271" y="630"/>
                  </a:lnTo>
                  <a:lnTo>
                    <a:pt x="266" y="640"/>
                  </a:lnTo>
                  <a:lnTo>
                    <a:pt x="261" y="656"/>
                  </a:lnTo>
                  <a:lnTo>
                    <a:pt x="261" y="673"/>
                  </a:lnTo>
                  <a:lnTo>
                    <a:pt x="266" y="688"/>
                  </a:lnTo>
                  <a:lnTo>
                    <a:pt x="276" y="701"/>
                  </a:lnTo>
                  <a:lnTo>
                    <a:pt x="287" y="716"/>
                  </a:lnTo>
                  <a:lnTo>
                    <a:pt x="302" y="727"/>
                  </a:lnTo>
                  <a:lnTo>
                    <a:pt x="317" y="740"/>
                  </a:lnTo>
                  <a:lnTo>
                    <a:pt x="348" y="765"/>
                  </a:lnTo>
                  <a:lnTo>
                    <a:pt x="361" y="778"/>
                  </a:lnTo>
                  <a:lnTo>
                    <a:pt x="373" y="791"/>
                  </a:lnTo>
                  <a:lnTo>
                    <a:pt x="383" y="806"/>
                  </a:lnTo>
                  <a:lnTo>
                    <a:pt x="387" y="821"/>
                  </a:lnTo>
                  <a:lnTo>
                    <a:pt x="387" y="835"/>
                  </a:lnTo>
                  <a:lnTo>
                    <a:pt x="383" y="853"/>
                  </a:lnTo>
                  <a:lnTo>
                    <a:pt x="378" y="863"/>
                  </a:lnTo>
                  <a:lnTo>
                    <a:pt x="369" y="872"/>
                  </a:lnTo>
                  <a:lnTo>
                    <a:pt x="361" y="881"/>
                  </a:lnTo>
                  <a:lnTo>
                    <a:pt x="350" y="891"/>
                  </a:lnTo>
                  <a:lnTo>
                    <a:pt x="323" y="909"/>
                  </a:lnTo>
                  <a:lnTo>
                    <a:pt x="292" y="931"/>
                  </a:lnTo>
                  <a:lnTo>
                    <a:pt x="258" y="950"/>
                  </a:lnTo>
                  <a:lnTo>
                    <a:pt x="222" y="970"/>
                  </a:lnTo>
                  <a:lnTo>
                    <a:pt x="184" y="991"/>
                  </a:lnTo>
                  <a:lnTo>
                    <a:pt x="146" y="1014"/>
                  </a:lnTo>
                  <a:lnTo>
                    <a:pt x="110" y="1036"/>
                  </a:lnTo>
                  <a:lnTo>
                    <a:pt x="77" y="1059"/>
                  </a:lnTo>
                  <a:lnTo>
                    <a:pt x="48" y="1082"/>
                  </a:lnTo>
                  <a:lnTo>
                    <a:pt x="36" y="1093"/>
                  </a:lnTo>
                  <a:lnTo>
                    <a:pt x="25" y="1105"/>
                  </a:lnTo>
                  <a:lnTo>
                    <a:pt x="17" y="1116"/>
                  </a:lnTo>
                  <a:lnTo>
                    <a:pt x="9" y="1129"/>
                  </a:lnTo>
                  <a:lnTo>
                    <a:pt x="4" y="1141"/>
                  </a:lnTo>
                  <a:lnTo>
                    <a:pt x="2" y="1152"/>
                  </a:lnTo>
                  <a:lnTo>
                    <a:pt x="0" y="1165"/>
                  </a:lnTo>
                  <a:lnTo>
                    <a:pt x="4" y="1179"/>
                  </a:lnTo>
                  <a:lnTo>
                    <a:pt x="7" y="1190"/>
                  </a:lnTo>
                  <a:lnTo>
                    <a:pt x="15" y="1203"/>
                  </a:lnTo>
                  <a:lnTo>
                    <a:pt x="27" y="1216"/>
                  </a:lnTo>
                  <a:lnTo>
                    <a:pt x="41" y="1229"/>
                  </a:lnTo>
                  <a:lnTo>
                    <a:pt x="59" y="1243"/>
                  </a:lnTo>
                  <a:lnTo>
                    <a:pt x="82" y="1256"/>
                  </a:lnTo>
                  <a:lnTo>
                    <a:pt x="107" y="1269"/>
                  </a:lnTo>
                  <a:lnTo>
                    <a:pt x="135" y="1282"/>
                  </a:lnTo>
                  <a:lnTo>
                    <a:pt x="164" y="1295"/>
                  </a:lnTo>
                  <a:lnTo>
                    <a:pt x="197" y="1308"/>
                  </a:lnTo>
                  <a:lnTo>
                    <a:pt x="233" y="1321"/>
                  </a:lnTo>
                  <a:lnTo>
                    <a:pt x="269" y="1336"/>
                  </a:lnTo>
                  <a:lnTo>
                    <a:pt x="346" y="1362"/>
                  </a:lnTo>
                  <a:lnTo>
                    <a:pt x="427" y="1390"/>
                  </a:lnTo>
                  <a:lnTo>
                    <a:pt x="510" y="1420"/>
                  </a:lnTo>
                  <a:lnTo>
                    <a:pt x="591" y="1449"/>
                  </a:lnTo>
                  <a:lnTo>
                    <a:pt x="670" y="1479"/>
                  </a:lnTo>
                  <a:lnTo>
                    <a:pt x="707" y="1494"/>
                  </a:lnTo>
                  <a:lnTo>
                    <a:pt x="743" y="1508"/>
                  </a:lnTo>
                  <a:lnTo>
                    <a:pt x="778" y="1523"/>
                  </a:lnTo>
                  <a:lnTo>
                    <a:pt x="811" y="1540"/>
                  </a:lnTo>
                  <a:lnTo>
                    <a:pt x="840" y="1554"/>
                  </a:lnTo>
                  <a:lnTo>
                    <a:pt x="868" y="1571"/>
                  </a:lnTo>
                  <a:lnTo>
                    <a:pt x="891" y="1587"/>
                  </a:lnTo>
                  <a:lnTo>
                    <a:pt x="912" y="1604"/>
                  </a:lnTo>
                  <a:lnTo>
                    <a:pt x="930" y="1620"/>
                  </a:lnTo>
                  <a:lnTo>
                    <a:pt x="945" y="1637"/>
                  </a:lnTo>
                  <a:lnTo>
                    <a:pt x="955" y="1653"/>
                  </a:lnTo>
                  <a:lnTo>
                    <a:pt x="960" y="1669"/>
                  </a:lnTo>
                  <a:lnTo>
                    <a:pt x="962" y="1687"/>
                  </a:lnTo>
                  <a:lnTo>
                    <a:pt x="958" y="1704"/>
                  </a:lnTo>
                  <a:lnTo>
                    <a:pt x="950" y="1722"/>
                  </a:lnTo>
                  <a:lnTo>
                    <a:pt x="939" y="1742"/>
                  </a:lnTo>
                  <a:lnTo>
                    <a:pt x="924" y="1760"/>
                  </a:lnTo>
                  <a:lnTo>
                    <a:pt x="906" y="1779"/>
                  </a:lnTo>
                  <a:lnTo>
                    <a:pt x="884" y="1799"/>
                  </a:lnTo>
                  <a:lnTo>
                    <a:pt x="862" y="1819"/>
                  </a:lnTo>
                  <a:lnTo>
                    <a:pt x="835" y="1838"/>
                  </a:lnTo>
                  <a:lnTo>
                    <a:pt x="806" y="1860"/>
                  </a:lnTo>
                  <a:lnTo>
                    <a:pt x="776" y="1880"/>
                  </a:lnTo>
                  <a:lnTo>
                    <a:pt x="745" y="1901"/>
                  </a:lnTo>
                  <a:lnTo>
                    <a:pt x="678" y="1944"/>
                  </a:lnTo>
                  <a:lnTo>
                    <a:pt x="609" y="1985"/>
                  </a:lnTo>
                  <a:lnTo>
                    <a:pt x="538" y="2026"/>
                  </a:lnTo>
                  <a:lnTo>
                    <a:pt x="471" y="2068"/>
                  </a:lnTo>
                  <a:lnTo>
                    <a:pt x="405" y="2108"/>
                  </a:lnTo>
                  <a:lnTo>
                    <a:pt x="376" y="2127"/>
                  </a:lnTo>
                  <a:lnTo>
                    <a:pt x="348" y="2147"/>
                  </a:lnTo>
                  <a:lnTo>
                    <a:pt x="322" y="2167"/>
                  </a:lnTo>
                  <a:lnTo>
                    <a:pt x="299" y="2186"/>
                  </a:lnTo>
                  <a:lnTo>
                    <a:pt x="278" y="2205"/>
                  </a:lnTo>
                  <a:lnTo>
                    <a:pt x="261" y="2223"/>
                  </a:lnTo>
                  <a:lnTo>
                    <a:pt x="246" y="2241"/>
                  </a:lnTo>
                  <a:lnTo>
                    <a:pt x="235" y="2257"/>
                  </a:lnTo>
                  <a:lnTo>
                    <a:pt x="228" y="2274"/>
                  </a:lnTo>
                  <a:lnTo>
                    <a:pt x="225" y="2290"/>
                  </a:lnTo>
                  <a:lnTo>
                    <a:pt x="225" y="2306"/>
                  </a:lnTo>
                  <a:lnTo>
                    <a:pt x="230" y="2321"/>
                  </a:lnTo>
                  <a:lnTo>
                    <a:pt x="237" y="2338"/>
                  </a:lnTo>
                  <a:lnTo>
                    <a:pt x="246" y="2352"/>
                  </a:lnTo>
                  <a:lnTo>
                    <a:pt x="259" y="2369"/>
                  </a:lnTo>
                  <a:lnTo>
                    <a:pt x="274" y="2383"/>
                  </a:lnTo>
                  <a:lnTo>
                    <a:pt x="292" y="2398"/>
                  </a:lnTo>
                  <a:lnTo>
                    <a:pt x="312" y="2413"/>
                  </a:lnTo>
                  <a:lnTo>
                    <a:pt x="333" y="2428"/>
                  </a:lnTo>
                  <a:lnTo>
                    <a:pt x="356" y="2443"/>
                  </a:lnTo>
                  <a:lnTo>
                    <a:pt x="407" y="2471"/>
                  </a:lnTo>
                  <a:lnTo>
                    <a:pt x="461" y="2498"/>
                  </a:lnTo>
                  <a:lnTo>
                    <a:pt x="520" y="2525"/>
                  </a:lnTo>
                  <a:lnTo>
                    <a:pt x="638" y="2572"/>
                  </a:lnTo>
                  <a:lnTo>
                    <a:pt x="696" y="2595"/>
                  </a:lnTo>
                  <a:lnTo>
                    <a:pt x="752" y="2615"/>
                  </a:lnTo>
                  <a:lnTo>
                    <a:pt x="801" y="2635"/>
                  </a:lnTo>
                  <a:lnTo>
                    <a:pt x="824" y="2643"/>
                  </a:lnTo>
                  <a:lnTo>
                    <a:pt x="845" y="2651"/>
                  </a:lnTo>
                  <a:lnTo>
                    <a:pt x="863" y="2659"/>
                  </a:lnTo>
                  <a:lnTo>
                    <a:pt x="881" y="2666"/>
                  </a:lnTo>
                  <a:lnTo>
                    <a:pt x="896" y="2672"/>
                  </a:lnTo>
                  <a:lnTo>
                    <a:pt x="907" y="2679"/>
                  </a:lnTo>
                </a:path>
              </a:pathLst>
            </a:custGeom>
            <a:noFill/>
            <a:ln w="793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22" name="Line 8"/>
            <p:cNvSpPr>
              <a:spLocks noChangeShapeType="1"/>
            </p:cNvSpPr>
            <p:nvPr/>
          </p:nvSpPr>
          <p:spPr bwMode="auto">
            <a:xfrm>
              <a:off x="4866" y="1595"/>
              <a:ext cx="0" cy="169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3" name="Freeform 9"/>
            <p:cNvSpPr>
              <a:spLocks/>
            </p:cNvSpPr>
            <p:nvPr/>
          </p:nvSpPr>
          <p:spPr bwMode="auto">
            <a:xfrm>
              <a:off x="4860" y="1672"/>
              <a:ext cx="14" cy="12"/>
            </a:xfrm>
            <a:custGeom>
              <a:avLst/>
              <a:gdLst>
                <a:gd name="T0" fmla="*/ 3 w 31"/>
                <a:gd name="T1" fmla="*/ 23 h 23"/>
                <a:gd name="T2" fmla="*/ 31 w 31"/>
                <a:gd name="T3" fmla="*/ 16 h 23"/>
                <a:gd name="T4" fmla="*/ 27 w 31"/>
                <a:gd name="T5" fmla="*/ 0 h 23"/>
                <a:gd name="T6" fmla="*/ 0 w 31"/>
                <a:gd name="T7" fmla="*/ 6 h 23"/>
                <a:gd name="T8" fmla="*/ 3 w 31"/>
                <a:gd name="T9" fmla="*/ 23 h 23"/>
                <a:gd name="T10" fmla="*/ 0 60000 65536"/>
                <a:gd name="T11" fmla="*/ 0 60000 65536"/>
                <a:gd name="T12" fmla="*/ 0 60000 65536"/>
                <a:gd name="T13" fmla="*/ 0 60000 65536"/>
                <a:gd name="T14" fmla="*/ 0 60000 65536"/>
                <a:gd name="T15" fmla="*/ 0 w 31"/>
                <a:gd name="T16" fmla="*/ 0 h 23"/>
                <a:gd name="T17" fmla="*/ 31 w 31"/>
                <a:gd name="T18" fmla="*/ 23 h 23"/>
              </a:gdLst>
              <a:ahLst/>
              <a:cxnLst>
                <a:cxn ang="T10">
                  <a:pos x="T0" y="T1"/>
                </a:cxn>
                <a:cxn ang="T11">
                  <a:pos x="T2" y="T3"/>
                </a:cxn>
                <a:cxn ang="T12">
                  <a:pos x="T4" y="T5"/>
                </a:cxn>
                <a:cxn ang="T13">
                  <a:pos x="T6" y="T7"/>
                </a:cxn>
                <a:cxn ang="T14">
                  <a:pos x="T8" y="T9"/>
                </a:cxn>
              </a:cxnLst>
              <a:rect l="T15" t="T16" r="T17" b="T18"/>
              <a:pathLst>
                <a:path w="31" h="23">
                  <a:moveTo>
                    <a:pt x="3" y="23"/>
                  </a:moveTo>
                  <a:lnTo>
                    <a:pt x="31" y="16"/>
                  </a:lnTo>
                  <a:lnTo>
                    <a:pt x="27" y="0"/>
                  </a:lnTo>
                  <a:lnTo>
                    <a:pt x="0" y="6"/>
                  </a:lnTo>
                  <a:lnTo>
                    <a:pt x="3"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24" name="Line 10"/>
            <p:cNvSpPr>
              <a:spLocks noChangeShapeType="1"/>
            </p:cNvSpPr>
            <p:nvPr/>
          </p:nvSpPr>
          <p:spPr bwMode="auto">
            <a:xfrm>
              <a:off x="4866" y="1753"/>
              <a:ext cx="12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5" name="Line 11"/>
            <p:cNvSpPr>
              <a:spLocks noChangeShapeType="1"/>
            </p:cNvSpPr>
            <p:nvPr/>
          </p:nvSpPr>
          <p:spPr bwMode="auto">
            <a:xfrm>
              <a:off x="4866" y="1832"/>
              <a:ext cx="8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6" name="Line 12"/>
            <p:cNvSpPr>
              <a:spLocks noChangeShapeType="1"/>
            </p:cNvSpPr>
            <p:nvPr/>
          </p:nvSpPr>
          <p:spPr bwMode="auto">
            <a:xfrm>
              <a:off x="4817" y="1910"/>
              <a:ext cx="49"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7" name="Line 13"/>
            <p:cNvSpPr>
              <a:spLocks noChangeShapeType="1"/>
            </p:cNvSpPr>
            <p:nvPr/>
          </p:nvSpPr>
          <p:spPr bwMode="auto">
            <a:xfrm>
              <a:off x="4703" y="1989"/>
              <a:ext cx="163"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8" name="Line 14"/>
            <p:cNvSpPr>
              <a:spLocks noChangeShapeType="1"/>
            </p:cNvSpPr>
            <p:nvPr/>
          </p:nvSpPr>
          <p:spPr bwMode="auto">
            <a:xfrm>
              <a:off x="4750" y="2068"/>
              <a:ext cx="116"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29" name="Line 15"/>
            <p:cNvSpPr>
              <a:spLocks noChangeShapeType="1"/>
            </p:cNvSpPr>
            <p:nvPr/>
          </p:nvSpPr>
          <p:spPr bwMode="auto">
            <a:xfrm>
              <a:off x="4702" y="2147"/>
              <a:ext cx="164"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0" name="Line 16"/>
            <p:cNvSpPr>
              <a:spLocks noChangeShapeType="1"/>
            </p:cNvSpPr>
            <p:nvPr/>
          </p:nvSpPr>
          <p:spPr bwMode="auto">
            <a:xfrm>
              <a:off x="4587" y="2226"/>
              <a:ext cx="279"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1" name="Line 17"/>
            <p:cNvSpPr>
              <a:spLocks noChangeShapeType="1"/>
            </p:cNvSpPr>
            <p:nvPr/>
          </p:nvSpPr>
          <p:spPr bwMode="auto">
            <a:xfrm>
              <a:off x="4620" y="2304"/>
              <a:ext cx="246"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2" name="Line 18"/>
            <p:cNvSpPr>
              <a:spLocks noChangeShapeType="1"/>
            </p:cNvSpPr>
            <p:nvPr/>
          </p:nvSpPr>
          <p:spPr bwMode="auto">
            <a:xfrm>
              <a:off x="4821" y="2383"/>
              <a:ext cx="45"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3" name="Line 19"/>
            <p:cNvSpPr>
              <a:spLocks noChangeShapeType="1"/>
            </p:cNvSpPr>
            <p:nvPr/>
          </p:nvSpPr>
          <p:spPr bwMode="auto">
            <a:xfrm>
              <a:off x="4866" y="2462"/>
              <a:ext cx="136"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4" name="Line 20"/>
            <p:cNvSpPr>
              <a:spLocks noChangeShapeType="1"/>
            </p:cNvSpPr>
            <p:nvPr/>
          </p:nvSpPr>
          <p:spPr bwMode="auto">
            <a:xfrm>
              <a:off x="4866" y="2541"/>
              <a:ext cx="168"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5" name="Line 21"/>
            <p:cNvSpPr>
              <a:spLocks noChangeShapeType="1"/>
            </p:cNvSpPr>
            <p:nvPr/>
          </p:nvSpPr>
          <p:spPr bwMode="auto">
            <a:xfrm>
              <a:off x="4866" y="2619"/>
              <a:ext cx="76"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6" name="Line 22"/>
            <p:cNvSpPr>
              <a:spLocks noChangeShapeType="1"/>
            </p:cNvSpPr>
            <p:nvPr/>
          </p:nvSpPr>
          <p:spPr bwMode="auto">
            <a:xfrm>
              <a:off x="4819" y="2698"/>
              <a:ext cx="4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7" name="Line 23"/>
            <p:cNvSpPr>
              <a:spLocks noChangeShapeType="1"/>
            </p:cNvSpPr>
            <p:nvPr/>
          </p:nvSpPr>
          <p:spPr bwMode="auto">
            <a:xfrm>
              <a:off x="4709" y="2777"/>
              <a:ext cx="1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8" name="Line 24"/>
            <p:cNvSpPr>
              <a:spLocks noChangeShapeType="1"/>
            </p:cNvSpPr>
            <p:nvPr/>
          </p:nvSpPr>
          <p:spPr bwMode="auto">
            <a:xfrm>
              <a:off x="4696" y="2856"/>
              <a:ext cx="170"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39" name="Line 25"/>
            <p:cNvSpPr>
              <a:spLocks noChangeShapeType="1"/>
            </p:cNvSpPr>
            <p:nvPr/>
          </p:nvSpPr>
          <p:spPr bwMode="auto">
            <a:xfrm>
              <a:off x="4827" y="2935"/>
              <a:ext cx="39"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40" name="Line 27"/>
            <p:cNvSpPr>
              <a:spLocks noChangeShapeType="1"/>
            </p:cNvSpPr>
            <p:nvPr/>
          </p:nvSpPr>
          <p:spPr bwMode="auto">
            <a:xfrm>
              <a:off x="3540" y="1561"/>
              <a:ext cx="818"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41" name="Rectangle 28"/>
            <p:cNvSpPr>
              <a:spLocks noChangeArrowheads="1"/>
            </p:cNvSpPr>
            <p:nvPr/>
          </p:nvSpPr>
          <p:spPr bwMode="auto">
            <a:xfrm>
              <a:off x="3540" y="1561"/>
              <a:ext cx="818"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42" name="Line 29"/>
            <p:cNvSpPr>
              <a:spLocks noChangeShapeType="1"/>
            </p:cNvSpPr>
            <p:nvPr/>
          </p:nvSpPr>
          <p:spPr bwMode="auto">
            <a:xfrm>
              <a:off x="3540" y="1561"/>
              <a:ext cx="1" cy="1512"/>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43" name="Rectangle 30"/>
            <p:cNvSpPr>
              <a:spLocks noChangeArrowheads="1"/>
            </p:cNvSpPr>
            <p:nvPr/>
          </p:nvSpPr>
          <p:spPr bwMode="auto">
            <a:xfrm>
              <a:off x="3540" y="1561"/>
              <a:ext cx="5" cy="151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44" name="Rectangle 31"/>
            <p:cNvSpPr>
              <a:spLocks noChangeArrowheads="1"/>
            </p:cNvSpPr>
            <p:nvPr/>
          </p:nvSpPr>
          <p:spPr bwMode="auto">
            <a:xfrm>
              <a:off x="3579" y="1566"/>
              <a:ext cx="303"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 </a:t>
              </a:r>
              <a:r>
                <a:rPr lang="en-US" altLang="en-US" sz="800" b="1" dirty="0">
                  <a:solidFill>
                    <a:srgbClr val="000000"/>
                  </a:solidFill>
                  <a:latin typeface="Arial" panose="020B0604020202020204" pitchFamily="34" charset="0"/>
                </a:rPr>
                <a:t>Sample #</a:t>
              </a:r>
              <a:endParaRPr lang="en-US" altLang="en-US" sz="800" b="1" dirty="0">
                <a:latin typeface="Verdana" panose="020B0604030504040204" pitchFamily="34" charset="0"/>
              </a:endParaRPr>
            </a:p>
          </p:txBody>
        </p:sp>
        <p:sp>
          <p:nvSpPr>
            <p:cNvPr id="13345" name="Rectangle 32"/>
            <p:cNvSpPr>
              <a:spLocks noChangeArrowheads="1"/>
            </p:cNvSpPr>
            <p:nvPr/>
          </p:nvSpPr>
          <p:spPr bwMode="auto">
            <a:xfrm>
              <a:off x="4031" y="1566"/>
              <a:ext cx="31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800" b="1" dirty="0">
                  <a:solidFill>
                    <a:srgbClr val="000000"/>
                  </a:solidFill>
                  <a:latin typeface="Arial" panose="020B0604020202020204" pitchFamily="34" charset="0"/>
                </a:rPr>
                <a:t>Amplitude</a:t>
              </a:r>
              <a:endParaRPr lang="en-US" altLang="en-US" sz="800" b="1" dirty="0">
                <a:latin typeface="Verdana" panose="020B0604030504040204" pitchFamily="34" charset="0"/>
              </a:endParaRPr>
            </a:p>
          </p:txBody>
        </p:sp>
        <p:sp>
          <p:nvSpPr>
            <p:cNvPr id="13346" name="Rectangle 33"/>
            <p:cNvSpPr>
              <a:spLocks noChangeArrowheads="1"/>
            </p:cNvSpPr>
            <p:nvPr/>
          </p:nvSpPr>
          <p:spPr bwMode="auto">
            <a:xfrm>
              <a:off x="3750" y="1650"/>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a:t>
              </a:r>
              <a:endParaRPr lang="en-US" altLang="en-US" sz="1200" b="1" dirty="0">
                <a:latin typeface="Verdana" panose="020B0604030504040204" pitchFamily="34" charset="0"/>
              </a:endParaRPr>
            </a:p>
          </p:txBody>
        </p:sp>
        <p:sp>
          <p:nvSpPr>
            <p:cNvPr id="13347" name="Rectangle 34"/>
            <p:cNvSpPr>
              <a:spLocks noChangeArrowheads="1"/>
            </p:cNvSpPr>
            <p:nvPr/>
          </p:nvSpPr>
          <p:spPr bwMode="auto">
            <a:xfrm>
              <a:off x="4108" y="1650"/>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0.00</a:t>
              </a:r>
              <a:endParaRPr lang="en-US" altLang="en-US" sz="1200" b="1" dirty="0">
                <a:latin typeface="Verdana" panose="020B0604030504040204" pitchFamily="34" charset="0"/>
              </a:endParaRPr>
            </a:p>
          </p:txBody>
        </p:sp>
        <p:sp>
          <p:nvSpPr>
            <p:cNvPr id="13348" name="Rectangle 35"/>
            <p:cNvSpPr>
              <a:spLocks noChangeArrowheads="1"/>
            </p:cNvSpPr>
            <p:nvPr/>
          </p:nvSpPr>
          <p:spPr bwMode="auto">
            <a:xfrm>
              <a:off x="3750" y="173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2</a:t>
              </a:r>
              <a:endParaRPr lang="en-US" altLang="en-US" sz="1200" b="1" dirty="0">
                <a:latin typeface="Verdana" panose="020B0604030504040204" pitchFamily="34" charset="0"/>
              </a:endParaRPr>
            </a:p>
          </p:txBody>
        </p:sp>
        <p:sp>
          <p:nvSpPr>
            <p:cNvPr id="13349" name="Rectangle 36"/>
            <p:cNvSpPr>
              <a:spLocks noChangeArrowheads="1"/>
            </p:cNvSpPr>
            <p:nvPr/>
          </p:nvSpPr>
          <p:spPr bwMode="auto">
            <a:xfrm>
              <a:off x="4108" y="1734"/>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0.25</a:t>
              </a:r>
              <a:endParaRPr lang="en-US" altLang="en-US" sz="1200" b="1" dirty="0">
                <a:latin typeface="Verdana" panose="020B0604030504040204" pitchFamily="34" charset="0"/>
              </a:endParaRPr>
            </a:p>
          </p:txBody>
        </p:sp>
        <p:sp>
          <p:nvSpPr>
            <p:cNvPr id="13350" name="Rectangle 37"/>
            <p:cNvSpPr>
              <a:spLocks noChangeArrowheads="1"/>
            </p:cNvSpPr>
            <p:nvPr/>
          </p:nvSpPr>
          <p:spPr bwMode="auto">
            <a:xfrm>
              <a:off x="3750" y="1818"/>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3</a:t>
              </a:r>
              <a:endParaRPr lang="en-US" altLang="en-US" sz="1200" b="1" dirty="0">
                <a:latin typeface="Verdana" panose="020B0604030504040204" pitchFamily="34" charset="0"/>
              </a:endParaRPr>
            </a:p>
          </p:txBody>
        </p:sp>
        <p:sp>
          <p:nvSpPr>
            <p:cNvPr id="13351" name="Rectangle 38"/>
            <p:cNvSpPr>
              <a:spLocks noChangeArrowheads="1"/>
            </p:cNvSpPr>
            <p:nvPr/>
          </p:nvSpPr>
          <p:spPr bwMode="auto">
            <a:xfrm>
              <a:off x="4108" y="1818"/>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0.17</a:t>
              </a:r>
              <a:endParaRPr lang="en-US" altLang="en-US" sz="1200" b="1" dirty="0">
                <a:latin typeface="Verdana" panose="020B0604030504040204" pitchFamily="34" charset="0"/>
              </a:endParaRPr>
            </a:p>
          </p:txBody>
        </p:sp>
        <p:sp>
          <p:nvSpPr>
            <p:cNvPr id="13352" name="Rectangle 39"/>
            <p:cNvSpPr>
              <a:spLocks noChangeArrowheads="1"/>
            </p:cNvSpPr>
            <p:nvPr/>
          </p:nvSpPr>
          <p:spPr bwMode="auto">
            <a:xfrm>
              <a:off x="3750" y="190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4</a:t>
              </a:r>
              <a:endParaRPr lang="en-US" altLang="en-US" sz="1200" b="1" dirty="0">
                <a:latin typeface="Verdana" panose="020B0604030504040204" pitchFamily="34" charset="0"/>
              </a:endParaRPr>
            </a:p>
          </p:txBody>
        </p:sp>
        <p:sp>
          <p:nvSpPr>
            <p:cNvPr id="13353" name="Rectangle 40"/>
            <p:cNvSpPr>
              <a:spLocks noChangeArrowheads="1"/>
            </p:cNvSpPr>
            <p:nvPr/>
          </p:nvSpPr>
          <p:spPr bwMode="auto">
            <a:xfrm>
              <a:off x="4099" y="1901"/>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-0.10</a:t>
              </a:r>
              <a:endParaRPr lang="en-US" altLang="en-US" sz="1200" b="1" dirty="0">
                <a:latin typeface="Verdana" panose="020B0604030504040204" pitchFamily="34" charset="0"/>
              </a:endParaRPr>
            </a:p>
          </p:txBody>
        </p:sp>
        <p:sp>
          <p:nvSpPr>
            <p:cNvPr id="13354" name="Rectangle 41"/>
            <p:cNvSpPr>
              <a:spLocks noChangeArrowheads="1"/>
            </p:cNvSpPr>
            <p:nvPr/>
          </p:nvSpPr>
          <p:spPr bwMode="auto">
            <a:xfrm>
              <a:off x="3750" y="198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5</a:t>
              </a:r>
              <a:endParaRPr lang="en-US" altLang="en-US" sz="1200" b="1" dirty="0">
                <a:latin typeface="Verdana" panose="020B0604030504040204" pitchFamily="34" charset="0"/>
              </a:endParaRPr>
            </a:p>
          </p:txBody>
        </p:sp>
        <p:sp>
          <p:nvSpPr>
            <p:cNvPr id="13355" name="Rectangle 42"/>
            <p:cNvSpPr>
              <a:spLocks noChangeArrowheads="1"/>
            </p:cNvSpPr>
            <p:nvPr/>
          </p:nvSpPr>
          <p:spPr bwMode="auto">
            <a:xfrm>
              <a:off x="4099" y="1985"/>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-0.34</a:t>
              </a:r>
              <a:endParaRPr lang="en-US" altLang="en-US" sz="1200" b="1" dirty="0">
                <a:latin typeface="Verdana" panose="020B0604030504040204" pitchFamily="34" charset="0"/>
              </a:endParaRPr>
            </a:p>
          </p:txBody>
        </p:sp>
        <p:sp>
          <p:nvSpPr>
            <p:cNvPr id="13356" name="Rectangle 43"/>
            <p:cNvSpPr>
              <a:spLocks noChangeArrowheads="1"/>
            </p:cNvSpPr>
            <p:nvPr/>
          </p:nvSpPr>
          <p:spPr bwMode="auto">
            <a:xfrm>
              <a:off x="3750" y="206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6</a:t>
              </a:r>
              <a:endParaRPr lang="en-US" altLang="en-US" sz="1200" b="1" dirty="0">
                <a:latin typeface="Verdana" panose="020B0604030504040204" pitchFamily="34" charset="0"/>
              </a:endParaRPr>
            </a:p>
          </p:txBody>
        </p:sp>
        <p:sp>
          <p:nvSpPr>
            <p:cNvPr id="13357" name="Rectangle 44"/>
            <p:cNvSpPr>
              <a:spLocks noChangeArrowheads="1"/>
            </p:cNvSpPr>
            <p:nvPr/>
          </p:nvSpPr>
          <p:spPr bwMode="auto">
            <a:xfrm>
              <a:off x="4099" y="2069"/>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-0.24</a:t>
              </a:r>
              <a:endParaRPr lang="en-US" altLang="en-US" sz="1200" b="1" dirty="0">
                <a:latin typeface="Verdana" panose="020B0604030504040204" pitchFamily="34" charset="0"/>
              </a:endParaRPr>
            </a:p>
          </p:txBody>
        </p:sp>
        <p:sp>
          <p:nvSpPr>
            <p:cNvPr id="13358" name="Rectangle 45"/>
            <p:cNvSpPr>
              <a:spLocks noChangeArrowheads="1"/>
            </p:cNvSpPr>
            <p:nvPr/>
          </p:nvSpPr>
          <p:spPr bwMode="auto">
            <a:xfrm>
              <a:off x="3750" y="215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7</a:t>
              </a:r>
              <a:endParaRPr lang="en-US" altLang="en-US" sz="1200" b="1" dirty="0">
                <a:latin typeface="Verdana" panose="020B0604030504040204" pitchFamily="34" charset="0"/>
              </a:endParaRPr>
            </a:p>
          </p:txBody>
        </p:sp>
        <p:sp>
          <p:nvSpPr>
            <p:cNvPr id="13359" name="Rectangle 46"/>
            <p:cNvSpPr>
              <a:spLocks noChangeArrowheads="1"/>
            </p:cNvSpPr>
            <p:nvPr/>
          </p:nvSpPr>
          <p:spPr bwMode="auto">
            <a:xfrm>
              <a:off x="4099" y="2152"/>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-0.35</a:t>
              </a:r>
              <a:endParaRPr lang="en-US" altLang="en-US" sz="1200" b="1" dirty="0">
                <a:latin typeface="Verdana" panose="020B0604030504040204" pitchFamily="34" charset="0"/>
              </a:endParaRPr>
            </a:p>
          </p:txBody>
        </p:sp>
        <p:sp>
          <p:nvSpPr>
            <p:cNvPr id="13360" name="Rectangle 47"/>
            <p:cNvSpPr>
              <a:spLocks noChangeArrowheads="1"/>
            </p:cNvSpPr>
            <p:nvPr/>
          </p:nvSpPr>
          <p:spPr bwMode="auto">
            <a:xfrm>
              <a:off x="3750" y="223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8</a:t>
              </a:r>
              <a:endParaRPr lang="en-US" altLang="en-US" sz="1200" b="1" dirty="0">
                <a:latin typeface="Verdana" panose="020B0604030504040204" pitchFamily="34" charset="0"/>
              </a:endParaRPr>
            </a:p>
          </p:txBody>
        </p:sp>
        <p:sp>
          <p:nvSpPr>
            <p:cNvPr id="13361" name="Rectangle 48"/>
            <p:cNvSpPr>
              <a:spLocks noChangeArrowheads="1"/>
            </p:cNvSpPr>
            <p:nvPr/>
          </p:nvSpPr>
          <p:spPr bwMode="auto">
            <a:xfrm>
              <a:off x="4099" y="2236"/>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-0.60</a:t>
              </a:r>
              <a:endParaRPr lang="en-US" altLang="en-US" sz="1200" b="1" dirty="0">
                <a:latin typeface="Verdana" panose="020B0604030504040204" pitchFamily="34" charset="0"/>
              </a:endParaRPr>
            </a:p>
          </p:txBody>
        </p:sp>
        <p:sp>
          <p:nvSpPr>
            <p:cNvPr id="13362" name="Rectangle 49"/>
            <p:cNvSpPr>
              <a:spLocks noChangeArrowheads="1"/>
            </p:cNvSpPr>
            <p:nvPr/>
          </p:nvSpPr>
          <p:spPr bwMode="auto">
            <a:xfrm>
              <a:off x="3750" y="2320"/>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9</a:t>
              </a:r>
              <a:endParaRPr lang="en-US" altLang="en-US" sz="1200" b="1" dirty="0">
                <a:latin typeface="Verdana" panose="020B0604030504040204" pitchFamily="34" charset="0"/>
              </a:endParaRPr>
            </a:p>
          </p:txBody>
        </p:sp>
        <p:sp>
          <p:nvSpPr>
            <p:cNvPr id="13363" name="Rectangle 50"/>
            <p:cNvSpPr>
              <a:spLocks noChangeArrowheads="1"/>
            </p:cNvSpPr>
            <p:nvPr/>
          </p:nvSpPr>
          <p:spPr bwMode="auto">
            <a:xfrm>
              <a:off x="4099" y="2320"/>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-0.53</a:t>
              </a:r>
              <a:endParaRPr lang="en-US" altLang="en-US" sz="1200" b="1" dirty="0">
                <a:latin typeface="Verdana" panose="020B0604030504040204" pitchFamily="34" charset="0"/>
              </a:endParaRPr>
            </a:p>
          </p:txBody>
        </p:sp>
        <p:sp>
          <p:nvSpPr>
            <p:cNvPr id="13364" name="Rectangle 51"/>
            <p:cNvSpPr>
              <a:spLocks noChangeArrowheads="1"/>
            </p:cNvSpPr>
            <p:nvPr/>
          </p:nvSpPr>
          <p:spPr bwMode="auto">
            <a:xfrm>
              <a:off x="3728" y="2404"/>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10</a:t>
              </a:r>
              <a:endParaRPr lang="en-US" altLang="en-US" sz="1200" b="1" dirty="0">
                <a:latin typeface="Verdana" panose="020B0604030504040204" pitchFamily="34" charset="0"/>
              </a:endParaRPr>
            </a:p>
          </p:txBody>
        </p:sp>
        <p:sp>
          <p:nvSpPr>
            <p:cNvPr id="13365" name="Rectangle 52"/>
            <p:cNvSpPr>
              <a:spLocks noChangeArrowheads="1"/>
            </p:cNvSpPr>
            <p:nvPr/>
          </p:nvSpPr>
          <p:spPr bwMode="auto">
            <a:xfrm>
              <a:off x="4099" y="2404"/>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-0.09</a:t>
              </a:r>
              <a:endParaRPr lang="en-US" altLang="en-US" sz="1200" b="1" dirty="0">
                <a:latin typeface="Verdana" panose="020B0604030504040204" pitchFamily="34" charset="0"/>
              </a:endParaRPr>
            </a:p>
          </p:txBody>
        </p:sp>
        <p:sp>
          <p:nvSpPr>
            <p:cNvPr id="13366" name="Rectangle 53"/>
            <p:cNvSpPr>
              <a:spLocks noChangeArrowheads="1"/>
            </p:cNvSpPr>
            <p:nvPr/>
          </p:nvSpPr>
          <p:spPr bwMode="auto">
            <a:xfrm>
              <a:off x="3728" y="2487"/>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11</a:t>
              </a:r>
              <a:endParaRPr lang="en-US" altLang="en-US" sz="1200" b="1" dirty="0">
                <a:latin typeface="Verdana" panose="020B0604030504040204" pitchFamily="34" charset="0"/>
              </a:endParaRPr>
            </a:p>
          </p:txBody>
        </p:sp>
        <p:sp>
          <p:nvSpPr>
            <p:cNvPr id="13367" name="Rectangle 54"/>
            <p:cNvSpPr>
              <a:spLocks noChangeArrowheads="1"/>
            </p:cNvSpPr>
            <p:nvPr/>
          </p:nvSpPr>
          <p:spPr bwMode="auto">
            <a:xfrm>
              <a:off x="4108" y="2487"/>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0.29</a:t>
              </a:r>
              <a:endParaRPr lang="en-US" altLang="en-US" sz="1200" b="1" dirty="0">
                <a:latin typeface="Verdana" panose="020B0604030504040204" pitchFamily="34" charset="0"/>
              </a:endParaRPr>
            </a:p>
          </p:txBody>
        </p:sp>
        <p:sp>
          <p:nvSpPr>
            <p:cNvPr id="13368" name="Rectangle 55"/>
            <p:cNvSpPr>
              <a:spLocks noChangeArrowheads="1"/>
            </p:cNvSpPr>
            <p:nvPr/>
          </p:nvSpPr>
          <p:spPr bwMode="auto">
            <a:xfrm>
              <a:off x="3728" y="2571"/>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12</a:t>
              </a:r>
              <a:endParaRPr lang="en-US" altLang="en-US" sz="1200" b="1" dirty="0">
                <a:latin typeface="Verdana" panose="020B0604030504040204" pitchFamily="34" charset="0"/>
              </a:endParaRPr>
            </a:p>
          </p:txBody>
        </p:sp>
        <p:sp>
          <p:nvSpPr>
            <p:cNvPr id="13369" name="Rectangle 56"/>
            <p:cNvSpPr>
              <a:spLocks noChangeArrowheads="1"/>
            </p:cNvSpPr>
            <p:nvPr/>
          </p:nvSpPr>
          <p:spPr bwMode="auto">
            <a:xfrm>
              <a:off x="4108" y="2571"/>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0.36</a:t>
              </a:r>
              <a:endParaRPr lang="en-US" altLang="en-US" sz="1200" b="1" dirty="0">
                <a:latin typeface="Verdana" panose="020B0604030504040204" pitchFamily="34" charset="0"/>
              </a:endParaRPr>
            </a:p>
          </p:txBody>
        </p:sp>
        <p:sp>
          <p:nvSpPr>
            <p:cNvPr id="13370" name="Rectangle 57"/>
            <p:cNvSpPr>
              <a:spLocks noChangeArrowheads="1"/>
            </p:cNvSpPr>
            <p:nvPr/>
          </p:nvSpPr>
          <p:spPr bwMode="auto">
            <a:xfrm>
              <a:off x="3728" y="2655"/>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13</a:t>
              </a:r>
              <a:endParaRPr lang="en-US" altLang="en-US" sz="1200" b="1" dirty="0">
                <a:latin typeface="Verdana" panose="020B0604030504040204" pitchFamily="34" charset="0"/>
              </a:endParaRPr>
            </a:p>
          </p:txBody>
        </p:sp>
        <p:sp>
          <p:nvSpPr>
            <p:cNvPr id="13371" name="Rectangle 58"/>
            <p:cNvSpPr>
              <a:spLocks noChangeArrowheads="1"/>
            </p:cNvSpPr>
            <p:nvPr/>
          </p:nvSpPr>
          <p:spPr bwMode="auto">
            <a:xfrm>
              <a:off x="4108" y="2655"/>
              <a:ext cx="1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0.17</a:t>
              </a:r>
              <a:endParaRPr lang="en-US" altLang="en-US" sz="1200" b="1" dirty="0">
                <a:latin typeface="Verdana" panose="020B0604030504040204" pitchFamily="34" charset="0"/>
              </a:endParaRPr>
            </a:p>
          </p:txBody>
        </p:sp>
        <p:sp>
          <p:nvSpPr>
            <p:cNvPr id="13372" name="Rectangle 59"/>
            <p:cNvSpPr>
              <a:spLocks noChangeArrowheads="1"/>
            </p:cNvSpPr>
            <p:nvPr/>
          </p:nvSpPr>
          <p:spPr bwMode="auto">
            <a:xfrm>
              <a:off x="3728" y="2739"/>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14</a:t>
              </a:r>
              <a:endParaRPr lang="en-US" altLang="en-US" sz="1200" b="1" dirty="0">
                <a:latin typeface="Verdana" panose="020B0604030504040204" pitchFamily="34" charset="0"/>
              </a:endParaRPr>
            </a:p>
          </p:txBody>
        </p:sp>
        <p:sp>
          <p:nvSpPr>
            <p:cNvPr id="13373" name="Rectangle 60"/>
            <p:cNvSpPr>
              <a:spLocks noChangeArrowheads="1"/>
            </p:cNvSpPr>
            <p:nvPr/>
          </p:nvSpPr>
          <p:spPr bwMode="auto">
            <a:xfrm>
              <a:off x="4099" y="2739"/>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-0.09</a:t>
              </a:r>
              <a:endParaRPr lang="en-US" altLang="en-US" sz="1200" b="1" dirty="0">
                <a:latin typeface="Verdana" panose="020B0604030504040204" pitchFamily="34" charset="0"/>
              </a:endParaRPr>
            </a:p>
          </p:txBody>
        </p:sp>
        <p:sp>
          <p:nvSpPr>
            <p:cNvPr id="13374" name="Rectangle 61"/>
            <p:cNvSpPr>
              <a:spLocks noChangeArrowheads="1"/>
            </p:cNvSpPr>
            <p:nvPr/>
          </p:nvSpPr>
          <p:spPr bwMode="auto">
            <a:xfrm>
              <a:off x="3728" y="2822"/>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15</a:t>
              </a:r>
              <a:endParaRPr lang="en-US" altLang="en-US" sz="1200" b="1" dirty="0">
                <a:latin typeface="Verdana" panose="020B0604030504040204" pitchFamily="34" charset="0"/>
              </a:endParaRPr>
            </a:p>
          </p:txBody>
        </p:sp>
        <p:sp>
          <p:nvSpPr>
            <p:cNvPr id="13375" name="Rectangle 62"/>
            <p:cNvSpPr>
              <a:spLocks noChangeArrowheads="1"/>
            </p:cNvSpPr>
            <p:nvPr/>
          </p:nvSpPr>
          <p:spPr bwMode="auto">
            <a:xfrm>
              <a:off x="4099" y="2822"/>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-0.33</a:t>
              </a:r>
              <a:endParaRPr lang="en-US" altLang="en-US" sz="1200" b="1" dirty="0">
                <a:latin typeface="Verdana" panose="020B0604030504040204" pitchFamily="34" charset="0"/>
              </a:endParaRPr>
            </a:p>
          </p:txBody>
        </p:sp>
        <p:sp>
          <p:nvSpPr>
            <p:cNvPr id="13376" name="Rectangle 63"/>
            <p:cNvSpPr>
              <a:spLocks noChangeArrowheads="1"/>
            </p:cNvSpPr>
            <p:nvPr/>
          </p:nvSpPr>
          <p:spPr bwMode="auto">
            <a:xfrm>
              <a:off x="3728" y="2906"/>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16</a:t>
              </a:r>
              <a:endParaRPr lang="en-US" altLang="en-US" sz="1200" b="1" dirty="0">
                <a:latin typeface="Verdana" panose="020B0604030504040204" pitchFamily="34" charset="0"/>
              </a:endParaRPr>
            </a:p>
          </p:txBody>
        </p:sp>
        <p:sp>
          <p:nvSpPr>
            <p:cNvPr id="13377" name="Rectangle 64"/>
            <p:cNvSpPr>
              <a:spLocks noChangeArrowheads="1"/>
            </p:cNvSpPr>
            <p:nvPr/>
          </p:nvSpPr>
          <p:spPr bwMode="auto">
            <a:xfrm>
              <a:off x="4099" y="2906"/>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-0.36</a:t>
              </a:r>
              <a:endParaRPr lang="en-US" altLang="en-US" sz="1200" b="1" dirty="0">
                <a:latin typeface="Verdana" panose="020B0604030504040204" pitchFamily="34" charset="0"/>
              </a:endParaRPr>
            </a:p>
          </p:txBody>
        </p:sp>
        <p:sp>
          <p:nvSpPr>
            <p:cNvPr id="13378" name="Rectangle 65"/>
            <p:cNvSpPr>
              <a:spLocks noChangeArrowheads="1"/>
            </p:cNvSpPr>
            <p:nvPr/>
          </p:nvSpPr>
          <p:spPr bwMode="auto">
            <a:xfrm>
              <a:off x="3728" y="2990"/>
              <a:ext cx="8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17</a:t>
              </a:r>
              <a:endParaRPr lang="en-US" altLang="en-US" sz="1200" b="1" dirty="0">
                <a:latin typeface="Verdana" panose="020B0604030504040204" pitchFamily="34" charset="0"/>
              </a:endParaRPr>
            </a:p>
          </p:txBody>
        </p:sp>
        <p:sp>
          <p:nvSpPr>
            <p:cNvPr id="13379" name="Rectangle 66"/>
            <p:cNvSpPr>
              <a:spLocks noChangeArrowheads="1"/>
            </p:cNvSpPr>
            <p:nvPr/>
          </p:nvSpPr>
          <p:spPr bwMode="auto">
            <a:xfrm>
              <a:off x="4099" y="2990"/>
              <a:ext cx="16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900" b="1" dirty="0">
                  <a:solidFill>
                    <a:srgbClr val="000000"/>
                  </a:solidFill>
                  <a:latin typeface="Arial" panose="020B0604020202020204" pitchFamily="34" charset="0"/>
                </a:rPr>
                <a:t>-0.09</a:t>
              </a:r>
              <a:endParaRPr lang="en-US" altLang="en-US" sz="1200" b="1" dirty="0">
                <a:latin typeface="Verdana" panose="020B0604030504040204" pitchFamily="34" charset="0"/>
              </a:endParaRPr>
            </a:p>
          </p:txBody>
        </p:sp>
        <p:sp>
          <p:nvSpPr>
            <p:cNvPr id="13380" name="Line 67"/>
            <p:cNvSpPr>
              <a:spLocks noChangeShapeType="1"/>
            </p:cNvSpPr>
            <p:nvPr/>
          </p:nvSpPr>
          <p:spPr bwMode="auto">
            <a:xfrm>
              <a:off x="3540" y="1561"/>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81" name="Rectangle 68"/>
            <p:cNvSpPr>
              <a:spLocks noChangeArrowheads="1"/>
            </p:cNvSpPr>
            <p:nvPr/>
          </p:nvSpPr>
          <p:spPr bwMode="auto">
            <a:xfrm>
              <a:off x="3540" y="1561"/>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82" name="Line 69"/>
            <p:cNvSpPr>
              <a:spLocks noChangeShapeType="1"/>
            </p:cNvSpPr>
            <p:nvPr/>
          </p:nvSpPr>
          <p:spPr bwMode="auto">
            <a:xfrm>
              <a:off x="3540" y="1645"/>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83" name="Rectangle 70"/>
            <p:cNvSpPr>
              <a:spLocks noChangeArrowheads="1"/>
            </p:cNvSpPr>
            <p:nvPr/>
          </p:nvSpPr>
          <p:spPr bwMode="auto">
            <a:xfrm>
              <a:off x="3540" y="1645"/>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84" name="Line 71"/>
            <p:cNvSpPr>
              <a:spLocks noChangeShapeType="1"/>
            </p:cNvSpPr>
            <p:nvPr/>
          </p:nvSpPr>
          <p:spPr bwMode="auto">
            <a:xfrm>
              <a:off x="3540" y="1729"/>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85" name="Rectangle 72"/>
            <p:cNvSpPr>
              <a:spLocks noChangeArrowheads="1"/>
            </p:cNvSpPr>
            <p:nvPr/>
          </p:nvSpPr>
          <p:spPr bwMode="auto">
            <a:xfrm>
              <a:off x="3540" y="1729"/>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86" name="Line 73"/>
            <p:cNvSpPr>
              <a:spLocks noChangeShapeType="1"/>
            </p:cNvSpPr>
            <p:nvPr/>
          </p:nvSpPr>
          <p:spPr bwMode="auto">
            <a:xfrm>
              <a:off x="3540" y="1813"/>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87" name="Rectangle 74"/>
            <p:cNvSpPr>
              <a:spLocks noChangeArrowheads="1"/>
            </p:cNvSpPr>
            <p:nvPr/>
          </p:nvSpPr>
          <p:spPr bwMode="auto">
            <a:xfrm>
              <a:off x="3540" y="1813"/>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88" name="Line 75"/>
            <p:cNvSpPr>
              <a:spLocks noChangeShapeType="1"/>
            </p:cNvSpPr>
            <p:nvPr/>
          </p:nvSpPr>
          <p:spPr bwMode="auto">
            <a:xfrm>
              <a:off x="3540" y="1896"/>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89" name="Rectangle 76"/>
            <p:cNvSpPr>
              <a:spLocks noChangeArrowheads="1"/>
            </p:cNvSpPr>
            <p:nvPr/>
          </p:nvSpPr>
          <p:spPr bwMode="auto">
            <a:xfrm>
              <a:off x="3540" y="1896"/>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90" name="Line 77"/>
            <p:cNvSpPr>
              <a:spLocks noChangeShapeType="1"/>
            </p:cNvSpPr>
            <p:nvPr/>
          </p:nvSpPr>
          <p:spPr bwMode="auto">
            <a:xfrm>
              <a:off x="3540" y="1980"/>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91" name="Rectangle 78"/>
            <p:cNvSpPr>
              <a:spLocks noChangeArrowheads="1"/>
            </p:cNvSpPr>
            <p:nvPr/>
          </p:nvSpPr>
          <p:spPr bwMode="auto">
            <a:xfrm>
              <a:off x="3540" y="1980"/>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92" name="Line 79"/>
            <p:cNvSpPr>
              <a:spLocks noChangeShapeType="1"/>
            </p:cNvSpPr>
            <p:nvPr/>
          </p:nvSpPr>
          <p:spPr bwMode="auto">
            <a:xfrm>
              <a:off x="3540" y="2064"/>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93" name="Rectangle 80"/>
            <p:cNvSpPr>
              <a:spLocks noChangeArrowheads="1"/>
            </p:cNvSpPr>
            <p:nvPr/>
          </p:nvSpPr>
          <p:spPr bwMode="auto">
            <a:xfrm>
              <a:off x="3540" y="2064"/>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94" name="Line 81"/>
            <p:cNvSpPr>
              <a:spLocks noChangeShapeType="1"/>
            </p:cNvSpPr>
            <p:nvPr/>
          </p:nvSpPr>
          <p:spPr bwMode="auto">
            <a:xfrm>
              <a:off x="3540" y="2148"/>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95" name="Rectangle 82"/>
            <p:cNvSpPr>
              <a:spLocks noChangeArrowheads="1"/>
            </p:cNvSpPr>
            <p:nvPr/>
          </p:nvSpPr>
          <p:spPr bwMode="auto">
            <a:xfrm>
              <a:off x="3540" y="2148"/>
              <a:ext cx="813" cy="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96" name="Line 83"/>
            <p:cNvSpPr>
              <a:spLocks noChangeShapeType="1"/>
            </p:cNvSpPr>
            <p:nvPr/>
          </p:nvSpPr>
          <p:spPr bwMode="auto">
            <a:xfrm>
              <a:off x="3540" y="2231"/>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97" name="Rectangle 84"/>
            <p:cNvSpPr>
              <a:spLocks noChangeArrowheads="1"/>
            </p:cNvSpPr>
            <p:nvPr/>
          </p:nvSpPr>
          <p:spPr bwMode="auto">
            <a:xfrm>
              <a:off x="3540" y="2231"/>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398" name="Line 85"/>
            <p:cNvSpPr>
              <a:spLocks noChangeShapeType="1"/>
            </p:cNvSpPr>
            <p:nvPr/>
          </p:nvSpPr>
          <p:spPr bwMode="auto">
            <a:xfrm>
              <a:off x="3540" y="2315"/>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399" name="Rectangle 86"/>
            <p:cNvSpPr>
              <a:spLocks noChangeArrowheads="1"/>
            </p:cNvSpPr>
            <p:nvPr/>
          </p:nvSpPr>
          <p:spPr bwMode="auto">
            <a:xfrm>
              <a:off x="3540" y="2315"/>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00" name="Line 87"/>
            <p:cNvSpPr>
              <a:spLocks noChangeShapeType="1"/>
            </p:cNvSpPr>
            <p:nvPr/>
          </p:nvSpPr>
          <p:spPr bwMode="auto">
            <a:xfrm>
              <a:off x="3540" y="1636"/>
              <a:ext cx="813" cy="1"/>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01" name="Rectangle 88"/>
            <p:cNvSpPr>
              <a:spLocks noChangeArrowheads="1"/>
            </p:cNvSpPr>
            <p:nvPr/>
          </p:nvSpPr>
          <p:spPr bwMode="auto">
            <a:xfrm>
              <a:off x="3540" y="2399"/>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02" name="Line 89"/>
            <p:cNvSpPr>
              <a:spLocks noChangeShapeType="1"/>
            </p:cNvSpPr>
            <p:nvPr/>
          </p:nvSpPr>
          <p:spPr bwMode="auto">
            <a:xfrm>
              <a:off x="3540" y="2482"/>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03" name="Rectangle 90"/>
            <p:cNvSpPr>
              <a:spLocks noChangeArrowheads="1"/>
            </p:cNvSpPr>
            <p:nvPr/>
          </p:nvSpPr>
          <p:spPr bwMode="auto">
            <a:xfrm>
              <a:off x="3540" y="2482"/>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04" name="Line 91"/>
            <p:cNvSpPr>
              <a:spLocks noChangeShapeType="1"/>
            </p:cNvSpPr>
            <p:nvPr/>
          </p:nvSpPr>
          <p:spPr bwMode="auto">
            <a:xfrm>
              <a:off x="3540" y="2566"/>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05" name="Rectangle 92"/>
            <p:cNvSpPr>
              <a:spLocks noChangeArrowheads="1"/>
            </p:cNvSpPr>
            <p:nvPr/>
          </p:nvSpPr>
          <p:spPr bwMode="auto">
            <a:xfrm>
              <a:off x="3540" y="2566"/>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06" name="Line 93"/>
            <p:cNvSpPr>
              <a:spLocks noChangeShapeType="1"/>
            </p:cNvSpPr>
            <p:nvPr/>
          </p:nvSpPr>
          <p:spPr bwMode="auto">
            <a:xfrm>
              <a:off x="3540" y="2650"/>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07" name="Rectangle 94"/>
            <p:cNvSpPr>
              <a:spLocks noChangeArrowheads="1"/>
            </p:cNvSpPr>
            <p:nvPr/>
          </p:nvSpPr>
          <p:spPr bwMode="auto">
            <a:xfrm>
              <a:off x="3540" y="2650"/>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08" name="Line 95"/>
            <p:cNvSpPr>
              <a:spLocks noChangeShapeType="1"/>
            </p:cNvSpPr>
            <p:nvPr/>
          </p:nvSpPr>
          <p:spPr bwMode="auto">
            <a:xfrm>
              <a:off x="3540" y="2734"/>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09" name="Rectangle 96"/>
            <p:cNvSpPr>
              <a:spLocks noChangeArrowheads="1"/>
            </p:cNvSpPr>
            <p:nvPr/>
          </p:nvSpPr>
          <p:spPr bwMode="auto">
            <a:xfrm>
              <a:off x="3540" y="2734"/>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10" name="Line 97"/>
            <p:cNvSpPr>
              <a:spLocks noChangeShapeType="1"/>
            </p:cNvSpPr>
            <p:nvPr/>
          </p:nvSpPr>
          <p:spPr bwMode="auto">
            <a:xfrm>
              <a:off x="3540" y="2817"/>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11" name="Rectangle 98"/>
            <p:cNvSpPr>
              <a:spLocks noChangeArrowheads="1"/>
            </p:cNvSpPr>
            <p:nvPr/>
          </p:nvSpPr>
          <p:spPr bwMode="auto">
            <a:xfrm>
              <a:off x="3540" y="2817"/>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12" name="Line 99"/>
            <p:cNvSpPr>
              <a:spLocks noChangeShapeType="1"/>
            </p:cNvSpPr>
            <p:nvPr/>
          </p:nvSpPr>
          <p:spPr bwMode="auto">
            <a:xfrm>
              <a:off x="3540" y="2901"/>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13" name="Rectangle 100"/>
            <p:cNvSpPr>
              <a:spLocks noChangeArrowheads="1"/>
            </p:cNvSpPr>
            <p:nvPr/>
          </p:nvSpPr>
          <p:spPr bwMode="auto">
            <a:xfrm>
              <a:off x="3540" y="2901"/>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14" name="Line 101"/>
            <p:cNvSpPr>
              <a:spLocks noChangeShapeType="1"/>
            </p:cNvSpPr>
            <p:nvPr/>
          </p:nvSpPr>
          <p:spPr bwMode="auto">
            <a:xfrm>
              <a:off x="3540" y="2985"/>
              <a:ext cx="813" cy="1"/>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15" name="Rectangle 102"/>
            <p:cNvSpPr>
              <a:spLocks noChangeArrowheads="1"/>
            </p:cNvSpPr>
            <p:nvPr/>
          </p:nvSpPr>
          <p:spPr bwMode="auto">
            <a:xfrm>
              <a:off x="3540" y="2985"/>
              <a:ext cx="813" cy="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16" name="Line 103"/>
            <p:cNvSpPr>
              <a:spLocks noChangeShapeType="1"/>
            </p:cNvSpPr>
            <p:nvPr/>
          </p:nvSpPr>
          <p:spPr bwMode="auto">
            <a:xfrm>
              <a:off x="3540" y="3069"/>
              <a:ext cx="813" cy="1"/>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17" name="Rectangle 104"/>
            <p:cNvSpPr>
              <a:spLocks noChangeArrowheads="1"/>
            </p:cNvSpPr>
            <p:nvPr/>
          </p:nvSpPr>
          <p:spPr bwMode="auto">
            <a:xfrm>
              <a:off x="3540" y="3069"/>
              <a:ext cx="813" cy="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18" name="Line 105"/>
            <p:cNvSpPr>
              <a:spLocks noChangeShapeType="1"/>
            </p:cNvSpPr>
            <p:nvPr/>
          </p:nvSpPr>
          <p:spPr bwMode="auto">
            <a:xfrm>
              <a:off x="3540" y="1561"/>
              <a:ext cx="1" cy="150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19" name="Rectangle 106"/>
            <p:cNvSpPr>
              <a:spLocks noChangeArrowheads="1"/>
            </p:cNvSpPr>
            <p:nvPr/>
          </p:nvSpPr>
          <p:spPr bwMode="auto">
            <a:xfrm>
              <a:off x="3540" y="1561"/>
              <a:ext cx="5" cy="150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20" name="Line 107"/>
            <p:cNvSpPr>
              <a:spLocks noChangeShapeType="1"/>
            </p:cNvSpPr>
            <p:nvPr/>
          </p:nvSpPr>
          <p:spPr bwMode="auto">
            <a:xfrm>
              <a:off x="3978" y="1561"/>
              <a:ext cx="1" cy="150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421" name="Rectangle 108"/>
            <p:cNvSpPr>
              <a:spLocks noChangeArrowheads="1"/>
            </p:cNvSpPr>
            <p:nvPr/>
          </p:nvSpPr>
          <p:spPr bwMode="auto">
            <a:xfrm>
              <a:off x="3971" y="1561"/>
              <a:ext cx="5" cy="1508"/>
            </a:xfrm>
            <a:prstGeom prst="rect">
              <a:avLst/>
            </a:prstGeom>
            <a:solidFill>
              <a:srgbClr val="C0C0C0"/>
            </a:solidFill>
            <a:ln w="19050">
              <a:solidFill>
                <a:schemeClr val="tx1"/>
              </a:solidFill>
            </a:ln>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22" name="Rectangle 110"/>
            <p:cNvSpPr>
              <a:spLocks noChangeArrowheads="1"/>
            </p:cNvSpPr>
            <p:nvPr/>
          </p:nvSpPr>
          <p:spPr bwMode="auto">
            <a:xfrm>
              <a:off x="4353" y="1561"/>
              <a:ext cx="5" cy="150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3423" name="Rectangle 111"/>
            <p:cNvSpPr>
              <a:spLocks noChangeArrowheads="1"/>
            </p:cNvSpPr>
            <p:nvPr/>
          </p:nvSpPr>
          <p:spPr bwMode="auto">
            <a:xfrm>
              <a:off x="3526" y="1192"/>
              <a:ext cx="178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2000" b="1" dirty="0">
                  <a:solidFill>
                    <a:srgbClr val="000000"/>
                  </a:solidFill>
                  <a:latin typeface="Arial" panose="020B0604020202020204" pitchFamily="34" charset="0"/>
                </a:rPr>
                <a:t>Sampled Seismic Trace</a:t>
              </a:r>
              <a:endParaRPr lang="en-US" altLang="en-US" sz="1000" dirty="0">
                <a:latin typeface="Verdana" panose="020B0604030504040204" pitchFamily="34" charset="0"/>
              </a:endParaRPr>
            </a:p>
          </p:txBody>
        </p:sp>
      </p:grpSp>
      <p:sp>
        <p:nvSpPr>
          <p:cNvPr id="13318" name="Rectangle 112"/>
          <p:cNvSpPr>
            <a:spLocks noChangeArrowheads="1"/>
          </p:cNvSpPr>
          <p:nvPr/>
        </p:nvSpPr>
        <p:spPr bwMode="auto">
          <a:xfrm>
            <a:off x="285750" y="1096676"/>
            <a:ext cx="5016500" cy="391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347663" indent="-233363">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lvl="1">
              <a:lnSpc>
                <a:spcPct val="85000"/>
              </a:lnSpc>
              <a:spcBef>
                <a:spcPts val="1200"/>
              </a:spcBef>
              <a:buFontTx/>
              <a:buChar char="•"/>
              <a:tabLst>
                <a:tab pos="573088" algn="l"/>
              </a:tabLst>
            </a:pPr>
            <a:r>
              <a:rPr lang="en-US" altLang="en-US" sz="2200" dirty="0">
                <a:latin typeface="Arial" panose="020B0604020202020204" pitchFamily="34" charset="0"/>
                <a:cs typeface="Arial" panose="020B0604020202020204" pitchFamily="34" charset="0"/>
              </a:rPr>
              <a:t>The seismic signal is sampled at a </a:t>
            </a:r>
            <a:r>
              <a:rPr lang="en-US" altLang="en-US" sz="2200" dirty="0" smtClean="0">
                <a:latin typeface="Arial" panose="020B0604020202020204" pitchFamily="34" charset="0"/>
                <a:cs typeface="Arial" panose="020B0604020202020204" pitchFamily="34" charset="0"/>
              </a:rPr>
              <a:t>	discrete </a:t>
            </a:r>
            <a:r>
              <a:rPr lang="en-US" altLang="en-US" sz="2200" dirty="0">
                <a:latin typeface="Arial" panose="020B0604020202020204" pitchFamily="34" charset="0"/>
                <a:cs typeface="Arial" panose="020B0604020202020204" pitchFamily="34" charset="0"/>
              </a:rPr>
              <a:t>time interval, called the </a:t>
            </a:r>
            <a:r>
              <a:rPr lang="en-US" altLang="en-US" sz="2200" dirty="0" smtClean="0">
                <a:latin typeface="Arial" panose="020B0604020202020204" pitchFamily="34" charset="0"/>
                <a:cs typeface="Arial" panose="020B0604020202020204" pitchFamily="34" charset="0"/>
              </a:rPr>
              <a:t>	sample </a:t>
            </a:r>
            <a:r>
              <a:rPr lang="en-US" altLang="en-US" sz="2200" dirty="0">
                <a:latin typeface="Arial" panose="020B0604020202020204" pitchFamily="34" charset="0"/>
                <a:cs typeface="Arial" panose="020B0604020202020204" pitchFamily="34" charset="0"/>
              </a:rPr>
              <a:t>interval or sample </a:t>
            </a:r>
            <a:r>
              <a:rPr lang="en-US" altLang="en-US" sz="2200" dirty="0" smtClean="0">
                <a:latin typeface="Arial" panose="020B0604020202020204" pitchFamily="34" charset="0"/>
                <a:cs typeface="Arial" panose="020B0604020202020204" pitchFamily="34" charset="0"/>
              </a:rPr>
              <a:t>rate.</a:t>
            </a:r>
            <a:endParaRPr lang="en-US" altLang="en-US" sz="2200" dirty="0">
              <a:latin typeface="Arial" panose="020B0604020202020204" pitchFamily="34" charset="0"/>
              <a:cs typeface="Arial" panose="020B0604020202020204" pitchFamily="34" charset="0"/>
            </a:endParaRPr>
          </a:p>
          <a:p>
            <a:pPr lvl="1">
              <a:lnSpc>
                <a:spcPct val="85000"/>
              </a:lnSpc>
              <a:spcBef>
                <a:spcPts val="1200"/>
              </a:spcBef>
              <a:buFontTx/>
              <a:buChar char="•"/>
              <a:tabLst>
                <a:tab pos="573088" algn="l"/>
              </a:tabLst>
            </a:pPr>
            <a:r>
              <a:rPr lang="en-US" altLang="en-US" sz="2200" dirty="0">
                <a:latin typeface="Arial" panose="020B0604020202020204" pitchFamily="34" charset="0"/>
                <a:cs typeface="Arial" panose="020B0604020202020204" pitchFamily="34" charset="0"/>
              </a:rPr>
              <a:t>The sample rate varies by data set, </a:t>
            </a:r>
            <a:r>
              <a:rPr lang="en-US" altLang="en-US" sz="2200" dirty="0" smtClean="0">
                <a:latin typeface="Arial" panose="020B0604020202020204" pitchFamily="34" charset="0"/>
                <a:cs typeface="Arial" panose="020B0604020202020204" pitchFamily="34" charset="0"/>
              </a:rPr>
              <a:t>	most </a:t>
            </a:r>
            <a:r>
              <a:rPr lang="en-US" altLang="en-US" sz="2200" dirty="0">
                <a:latin typeface="Arial" panose="020B0604020202020204" pitchFamily="34" charset="0"/>
                <a:cs typeface="Arial" panose="020B0604020202020204" pitchFamily="34" charset="0"/>
              </a:rPr>
              <a:t>commonly it is 4 ms, but can </a:t>
            </a:r>
            <a:r>
              <a:rPr lang="en-US" altLang="en-US" sz="2200" dirty="0" smtClean="0">
                <a:latin typeface="Arial" panose="020B0604020202020204" pitchFamily="34" charset="0"/>
                <a:cs typeface="Arial" panose="020B0604020202020204" pitchFamily="34" charset="0"/>
              </a:rPr>
              <a:t>	be </a:t>
            </a:r>
            <a:r>
              <a:rPr lang="en-US" altLang="en-US" sz="2200" dirty="0">
                <a:latin typeface="Arial" panose="020B0604020202020204" pitchFamily="34" charset="0"/>
                <a:cs typeface="Arial" panose="020B0604020202020204" pitchFamily="34" charset="0"/>
              </a:rPr>
              <a:t>2 ms or even 1 ms depending </a:t>
            </a:r>
            <a:r>
              <a:rPr lang="en-US" altLang="en-US" sz="2200" dirty="0" smtClean="0">
                <a:latin typeface="Arial" panose="020B0604020202020204" pitchFamily="34" charset="0"/>
                <a:cs typeface="Arial" panose="020B0604020202020204" pitchFamily="34" charset="0"/>
              </a:rPr>
              <a:t>	on </a:t>
            </a:r>
            <a:r>
              <a:rPr lang="en-US" altLang="en-US" sz="2200" dirty="0">
                <a:latin typeface="Arial" panose="020B0604020202020204" pitchFamily="34" charset="0"/>
                <a:cs typeface="Arial" panose="020B0604020202020204" pitchFamily="34" charset="0"/>
              </a:rPr>
              <a:t>the business needs and </a:t>
            </a:r>
            <a:r>
              <a:rPr lang="en-US" altLang="en-US" sz="2200" dirty="0" smtClean="0">
                <a:latin typeface="Arial" panose="020B0604020202020204" pitchFamily="34" charset="0"/>
                <a:cs typeface="Arial" panose="020B0604020202020204" pitchFamily="34" charset="0"/>
              </a:rPr>
              <a:t>	instruments </a:t>
            </a:r>
            <a:r>
              <a:rPr lang="en-US" altLang="en-US" sz="2200" dirty="0">
                <a:latin typeface="Arial" panose="020B0604020202020204" pitchFamily="34" charset="0"/>
                <a:cs typeface="Arial" panose="020B0604020202020204" pitchFamily="34" charset="0"/>
              </a:rPr>
              <a:t>in </a:t>
            </a:r>
            <a:r>
              <a:rPr lang="en-US" altLang="en-US" sz="2200" dirty="0" smtClean="0">
                <a:latin typeface="Arial" panose="020B0604020202020204" pitchFamily="34" charset="0"/>
                <a:cs typeface="Arial" panose="020B0604020202020204" pitchFamily="34" charset="0"/>
              </a:rPr>
              <a:t>use. </a:t>
            </a:r>
            <a:endParaRPr lang="en-US" altLang="en-US" sz="2200" dirty="0">
              <a:latin typeface="Arial" panose="020B0604020202020204" pitchFamily="34" charset="0"/>
              <a:cs typeface="Arial" panose="020B0604020202020204" pitchFamily="34" charset="0"/>
            </a:endParaRPr>
          </a:p>
          <a:p>
            <a:pPr lvl="1">
              <a:lnSpc>
                <a:spcPct val="85000"/>
              </a:lnSpc>
              <a:spcBef>
                <a:spcPts val="1200"/>
              </a:spcBef>
              <a:buFontTx/>
              <a:buChar char="•"/>
              <a:tabLst>
                <a:tab pos="573088" algn="l"/>
              </a:tabLst>
            </a:pPr>
            <a:r>
              <a:rPr lang="en-US" altLang="en-US" sz="2200" dirty="0">
                <a:latin typeface="Arial" panose="020B0604020202020204" pitchFamily="34" charset="0"/>
                <a:cs typeface="Arial" panose="020B0604020202020204" pitchFamily="34" charset="0"/>
              </a:rPr>
              <a:t>In the </a:t>
            </a:r>
            <a:r>
              <a:rPr lang="en-US" altLang="en-US" sz="2200" dirty="0" smtClean="0">
                <a:latin typeface="Arial" panose="020B0604020202020204" pitchFamily="34" charset="0"/>
                <a:cs typeface="Arial" panose="020B0604020202020204" pitchFamily="34" charset="0"/>
              </a:rPr>
              <a:t>1960</a:t>
            </a:r>
            <a:r>
              <a:rPr lang="en-US" altLang="en-US" sz="2200" dirty="0" smtClean="0">
                <a:latin typeface="Arial" panose="020B0604020202020204" pitchFamily="34" charset="0"/>
                <a:cs typeface="Arial" panose="020B0604020202020204" pitchFamily="34" charset="0"/>
              </a:rPr>
              <a:t>s,</a:t>
            </a:r>
            <a:r>
              <a:rPr lang="en-US" altLang="en-US" sz="2200" dirty="0" smtClean="0">
                <a:latin typeface="Arial" panose="020B0604020202020204" pitchFamily="34" charset="0"/>
                <a:cs typeface="Arial" panose="020B0604020202020204" pitchFamily="34" charset="0"/>
              </a:rPr>
              <a:t> </a:t>
            </a:r>
            <a:r>
              <a:rPr lang="en-US" altLang="en-US" sz="2200" dirty="0">
                <a:latin typeface="Arial" panose="020B0604020202020204" pitchFamily="34" charset="0"/>
                <a:cs typeface="Arial" panose="020B0604020202020204" pitchFamily="34" charset="0"/>
              </a:rPr>
              <a:t>industry changed from </a:t>
            </a:r>
            <a:r>
              <a:rPr lang="en-US" altLang="en-US" sz="2200" dirty="0" smtClean="0">
                <a:latin typeface="Arial" panose="020B0604020202020204" pitchFamily="34" charset="0"/>
                <a:cs typeface="Arial" panose="020B0604020202020204" pitchFamily="34" charset="0"/>
              </a:rPr>
              <a:t>	recording </a:t>
            </a:r>
            <a:r>
              <a:rPr lang="en-US" altLang="en-US" sz="2200" dirty="0">
                <a:latin typeface="Arial" panose="020B0604020202020204" pitchFamily="34" charset="0"/>
                <a:cs typeface="Arial" panose="020B0604020202020204" pitchFamily="34" charset="0"/>
              </a:rPr>
              <a:t>the continuous, </a:t>
            </a:r>
            <a:r>
              <a:rPr lang="en-US" altLang="en-US" sz="2200" dirty="0" smtClean="0">
                <a:latin typeface="Arial" panose="020B0604020202020204" pitchFamily="34" charset="0"/>
                <a:cs typeface="Arial" panose="020B0604020202020204" pitchFamily="34" charset="0"/>
              </a:rPr>
              <a:t>	</a:t>
            </a:r>
            <a:r>
              <a:rPr lang="en-US" altLang="en-US" sz="2200" dirty="0" smtClean="0">
                <a:latin typeface="Arial" panose="020B0604020202020204" pitchFamily="34" charset="0"/>
                <a:cs typeface="Arial" panose="020B0604020202020204" pitchFamily="34" charset="0"/>
              </a:rPr>
              <a:t>analog </a:t>
            </a:r>
            <a:r>
              <a:rPr lang="en-US" altLang="en-US" sz="2200" dirty="0">
                <a:latin typeface="Arial" panose="020B0604020202020204" pitchFamily="34" charset="0"/>
                <a:cs typeface="Arial" panose="020B0604020202020204" pitchFamily="34" charset="0"/>
              </a:rPr>
              <a:t>signal to recording </a:t>
            </a:r>
            <a:r>
              <a:rPr lang="en-US" altLang="en-US" sz="2200" dirty="0" smtClean="0">
                <a:latin typeface="Arial" panose="020B0604020202020204" pitchFamily="34" charset="0"/>
                <a:cs typeface="Arial" panose="020B0604020202020204" pitchFamily="34" charset="0"/>
              </a:rPr>
              <a:t>	digital </a:t>
            </a:r>
            <a:r>
              <a:rPr lang="en-US" altLang="en-US" sz="2200" dirty="0">
                <a:latin typeface="Arial" panose="020B0604020202020204" pitchFamily="34" charset="0"/>
                <a:cs typeface="Arial" panose="020B0604020202020204" pitchFamily="34" charset="0"/>
              </a:rPr>
              <a:t>data sampled at a fixed </a:t>
            </a:r>
            <a:r>
              <a:rPr lang="en-US" altLang="en-US" sz="2200" dirty="0" smtClean="0">
                <a:latin typeface="Arial" panose="020B0604020202020204" pitchFamily="34" charset="0"/>
                <a:cs typeface="Arial" panose="020B0604020202020204" pitchFamily="34" charset="0"/>
              </a:rPr>
              <a:t>	time interval.</a:t>
            </a:r>
            <a:endParaRPr lang="en-US" altLang="en-US" sz="2200" dirty="0">
              <a:latin typeface="Arial" panose="020B0604020202020204" pitchFamily="34" charset="0"/>
              <a:cs typeface="Arial" panose="020B0604020202020204" pitchFamily="34" charset="0"/>
            </a:endParaRPr>
          </a:p>
          <a:p>
            <a:pPr lvl="1">
              <a:lnSpc>
                <a:spcPct val="85000"/>
              </a:lnSpc>
              <a:spcBef>
                <a:spcPts val="1200"/>
              </a:spcBef>
              <a:buFontTx/>
              <a:buChar char="•"/>
              <a:tabLst>
                <a:tab pos="573088" algn="l"/>
              </a:tabLst>
            </a:pPr>
            <a:r>
              <a:rPr lang="en-US" altLang="en-US" sz="2200" dirty="0">
                <a:latin typeface="Arial" panose="020B0604020202020204" pitchFamily="34" charset="0"/>
                <a:cs typeface="Arial" panose="020B0604020202020204" pitchFamily="34" charset="0"/>
              </a:rPr>
              <a:t>This revolutionized </a:t>
            </a:r>
            <a:r>
              <a:rPr lang="en-US" altLang="en-US" sz="2200" dirty="0" smtClean="0">
                <a:latin typeface="Arial" panose="020B0604020202020204" pitchFamily="34" charset="0"/>
                <a:cs typeface="Arial" panose="020B0604020202020204" pitchFamily="34" charset="0"/>
              </a:rPr>
              <a:t>the</a:t>
            </a:r>
            <a:r>
              <a:rPr lang="en-US" altLang="en-US" sz="2200" dirty="0" smtClean="0">
                <a:latin typeface="Arial" panose="020B0604020202020204" pitchFamily="34" charset="0"/>
                <a:cs typeface="Arial" panose="020B0604020202020204" pitchFamily="34" charset="0"/>
              </a:rPr>
              <a:t> </a:t>
            </a:r>
            <a:r>
              <a:rPr lang="en-US" altLang="en-US" sz="2200" dirty="0">
                <a:latin typeface="Arial" panose="020B0604020202020204" pitchFamily="34" charset="0"/>
                <a:cs typeface="Arial" panose="020B0604020202020204" pitchFamily="34" charset="0"/>
              </a:rPr>
              <a:t>ability to </a:t>
            </a:r>
            <a:r>
              <a:rPr lang="en-US" altLang="en-US" sz="2200" dirty="0" smtClean="0">
                <a:latin typeface="Arial" panose="020B0604020202020204" pitchFamily="34" charset="0"/>
                <a:cs typeface="Arial" panose="020B0604020202020204" pitchFamily="34" charset="0"/>
              </a:rPr>
              <a:t>	process </a:t>
            </a:r>
            <a:r>
              <a:rPr lang="en-US" altLang="en-US" sz="2200" dirty="0">
                <a:latin typeface="Arial" panose="020B0604020202020204" pitchFamily="34" charset="0"/>
                <a:cs typeface="Arial" panose="020B0604020202020204" pitchFamily="34" charset="0"/>
              </a:rPr>
              <a:t>seismic data for signal </a:t>
            </a:r>
            <a:r>
              <a:rPr lang="en-US" altLang="en-US" sz="2200" dirty="0" smtClean="0">
                <a:latin typeface="Arial" panose="020B0604020202020204" pitchFamily="34" charset="0"/>
                <a:cs typeface="Arial" panose="020B0604020202020204" pitchFamily="34" charset="0"/>
              </a:rPr>
              <a:t>	enhancement.</a:t>
            </a:r>
            <a:endParaRPr lang="en-US" altLang="en-US" sz="2200" dirty="0">
              <a:latin typeface="Arial" panose="020B0604020202020204" pitchFamily="34" charset="0"/>
              <a:cs typeface="Arial" panose="020B0604020202020204" pitchFamily="34" charset="0"/>
            </a:endParaRPr>
          </a:p>
          <a:p>
            <a:pPr lvl="1">
              <a:lnSpc>
                <a:spcPct val="85000"/>
              </a:lnSpc>
              <a:spcBef>
                <a:spcPts val="1200"/>
              </a:spcBef>
              <a:buFontTx/>
              <a:buChar char="•"/>
              <a:tabLst>
                <a:tab pos="573088" algn="l"/>
              </a:tabLst>
            </a:pPr>
            <a:endParaRPr lang="en-US" altLang="en-US" sz="2200" dirty="0">
              <a:latin typeface="Arial" panose="020B0604020202020204" pitchFamily="34" charset="0"/>
              <a:cs typeface="Arial" panose="020B0604020202020204" pitchFamily="34" charset="0"/>
            </a:endParaRPr>
          </a:p>
          <a:p>
            <a:pPr lvl="1">
              <a:lnSpc>
                <a:spcPct val="85000"/>
              </a:lnSpc>
              <a:spcBef>
                <a:spcPts val="1200"/>
              </a:spcBef>
              <a:buFontTx/>
              <a:buChar char="•"/>
            </a:pPr>
            <a:endParaRPr lang="en-US" altLang="en-US" sz="2200" dirty="0">
              <a:latin typeface="Arial" panose="020B0604020202020204" pitchFamily="34" charset="0"/>
              <a:cs typeface="Arial" panose="020B0604020202020204" pitchFamily="34" charset="0"/>
            </a:endParaRPr>
          </a:p>
          <a:p>
            <a:pPr>
              <a:lnSpc>
                <a:spcPct val="85000"/>
              </a:lnSpc>
              <a:spcBef>
                <a:spcPts val="1200"/>
              </a:spcBef>
              <a:buFontTx/>
              <a:buChar char="•"/>
            </a:pPr>
            <a:endParaRPr lang="en-US" altLang="en-US" sz="2200" dirty="0">
              <a:latin typeface="Arial" panose="020B0604020202020204" pitchFamily="34" charset="0"/>
              <a:cs typeface="Arial" panose="020B0604020202020204" pitchFamily="34" charset="0"/>
            </a:endParaRPr>
          </a:p>
        </p:txBody>
      </p:sp>
      <p:sp>
        <p:nvSpPr>
          <p:cNvPr id="13319" name="Rectangle 115"/>
          <p:cNvSpPr>
            <a:spLocks noGrp="1" noChangeArrowheads="1"/>
          </p:cNvSpPr>
          <p:nvPr>
            <p:ph type="title"/>
          </p:nvPr>
        </p:nvSpPr>
        <p:spPr/>
        <p:txBody>
          <a:bodyPr/>
          <a:lstStyle/>
          <a:p>
            <a:r>
              <a:rPr lang="en-US" altLang="en-US" dirty="0" smtClean="0"/>
              <a:t>Time Sampling</a:t>
            </a:r>
          </a:p>
        </p:txBody>
      </p:sp>
    </p:spTree>
    <p:extLst>
      <p:ext uri="{BB962C8B-B14F-4D97-AF65-F5344CB8AC3E}">
        <p14:creationId xmlns:p14="http://schemas.microsoft.com/office/powerpoint/2010/main" val="51306196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Grp="1" noChangeArrowheads="1"/>
          </p:cNvSpPr>
          <p:nvPr>
            <p:ph type="title"/>
          </p:nvPr>
        </p:nvSpPr>
        <p:spPr>
          <a:xfrm>
            <a:off x="200025" y="3175"/>
            <a:ext cx="7772400" cy="841375"/>
          </a:xfrm>
        </p:spPr>
        <p:txBody>
          <a:bodyPr/>
          <a:lstStyle/>
          <a:p>
            <a:r>
              <a:rPr lang="en-US" altLang="en-US" dirty="0" smtClean="0"/>
              <a:t>3D Land Acquisition</a:t>
            </a:r>
          </a:p>
        </p:txBody>
      </p:sp>
      <p:pic>
        <p:nvPicPr>
          <p:cNvPr id="50181" name="Picture 3" descr="Vibrators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121920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065986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138"/>
          <p:cNvSpPr>
            <a:spLocks noChangeArrowheads="1"/>
          </p:cNvSpPr>
          <p:nvPr/>
        </p:nvSpPr>
        <p:spPr bwMode="auto">
          <a:xfrm>
            <a:off x="479425" y="1063625"/>
            <a:ext cx="6550025" cy="50831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51205" name="Group 2"/>
          <p:cNvGrpSpPr>
            <a:grpSpLocks/>
          </p:cNvGrpSpPr>
          <p:nvPr/>
        </p:nvGrpSpPr>
        <p:grpSpPr bwMode="auto">
          <a:xfrm>
            <a:off x="1066800" y="1892300"/>
            <a:ext cx="5321300" cy="3930650"/>
            <a:chOff x="672" y="1192"/>
            <a:chExt cx="3352" cy="2476"/>
          </a:xfrm>
        </p:grpSpPr>
        <p:sp>
          <p:nvSpPr>
            <p:cNvPr id="51323" name="Line 3"/>
            <p:cNvSpPr>
              <a:spLocks noChangeShapeType="1"/>
            </p:cNvSpPr>
            <p:nvPr/>
          </p:nvSpPr>
          <p:spPr bwMode="auto">
            <a:xfrm>
              <a:off x="672" y="3504"/>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51324" name="Group 4"/>
            <p:cNvGrpSpPr>
              <a:grpSpLocks/>
            </p:cNvGrpSpPr>
            <p:nvPr/>
          </p:nvGrpSpPr>
          <p:grpSpPr bwMode="auto">
            <a:xfrm>
              <a:off x="3408" y="3360"/>
              <a:ext cx="616" cy="308"/>
              <a:chOff x="3936" y="3072"/>
              <a:chExt cx="616" cy="308"/>
            </a:xfrm>
          </p:grpSpPr>
          <p:sp>
            <p:nvSpPr>
              <p:cNvPr id="51329" name="Rectangle 5"/>
              <p:cNvSpPr>
                <a:spLocks noChangeArrowheads="1"/>
              </p:cNvSpPr>
              <p:nvPr/>
            </p:nvSpPr>
            <p:spPr bwMode="auto">
              <a:xfrm>
                <a:off x="3936" y="3178"/>
                <a:ext cx="71" cy="134"/>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0" name="Rectangle 6"/>
              <p:cNvSpPr>
                <a:spLocks noChangeArrowheads="1"/>
              </p:cNvSpPr>
              <p:nvPr/>
            </p:nvSpPr>
            <p:spPr bwMode="auto">
              <a:xfrm>
                <a:off x="4480" y="3201"/>
                <a:ext cx="72" cy="111"/>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1" name="Rectangle 7"/>
              <p:cNvSpPr>
                <a:spLocks noChangeArrowheads="1"/>
              </p:cNvSpPr>
              <p:nvPr/>
            </p:nvSpPr>
            <p:spPr bwMode="auto">
              <a:xfrm>
                <a:off x="4290" y="3112"/>
                <a:ext cx="215" cy="17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2" name="Rectangle 8"/>
              <p:cNvSpPr>
                <a:spLocks noChangeArrowheads="1"/>
              </p:cNvSpPr>
              <p:nvPr/>
            </p:nvSpPr>
            <p:spPr bwMode="auto">
              <a:xfrm>
                <a:off x="3995" y="3072"/>
                <a:ext cx="378" cy="240"/>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3" name="Oval 9"/>
              <p:cNvSpPr>
                <a:spLocks noChangeArrowheads="1"/>
              </p:cNvSpPr>
              <p:nvPr/>
            </p:nvSpPr>
            <p:spPr bwMode="auto">
              <a:xfrm>
                <a:off x="3991"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4" name="Oval 10"/>
              <p:cNvSpPr>
                <a:spLocks noChangeArrowheads="1"/>
              </p:cNvSpPr>
              <p:nvPr/>
            </p:nvSpPr>
            <p:spPr bwMode="auto">
              <a:xfrm>
                <a:off x="4338"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5" name="Rectangle 11"/>
              <p:cNvSpPr>
                <a:spLocks noChangeArrowheads="1"/>
              </p:cNvSpPr>
              <p:nvPr/>
            </p:nvSpPr>
            <p:spPr bwMode="auto">
              <a:xfrm>
                <a:off x="4462" y="3135"/>
                <a:ext cx="26" cy="67"/>
              </a:xfrm>
              <a:prstGeom prst="rect">
                <a:avLst/>
              </a:prstGeom>
              <a:solidFill>
                <a:srgbClr val="FFFFFF"/>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6" name="Rectangle 12"/>
              <p:cNvSpPr>
                <a:spLocks noChangeArrowheads="1"/>
              </p:cNvSpPr>
              <p:nvPr/>
            </p:nvSpPr>
            <p:spPr bwMode="auto">
              <a:xfrm>
                <a:off x="4409" y="3127"/>
                <a:ext cx="48" cy="8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7" name="Oval 13"/>
              <p:cNvSpPr>
                <a:spLocks noChangeArrowheads="1"/>
              </p:cNvSpPr>
              <p:nvPr/>
            </p:nvSpPr>
            <p:spPr bwMode="auto">
              <a:xfrm>
                <a:off x="4051" y="3276"/>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38" name="Oval 14"/>
              <p:cNvSpPr>
                <a:spLocks noChangeArrowheads="1"/>
              </p:cNvSpPr>
              <p:nvPr/>
            </p:nvSpPr>
            <p:spPr bwMode="auto">
              <a:xfrm>
                <a:off x="4398" y="3275"/>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1325" name="Line 15"/>
            <p:cNvSpPr>
              <a:spLocks noChangeShapeType="1"/>
            </p:cNvSpPr>
            <p:nvPr/>
          </p:nvSpPr>
          <p:spPr bwMode="auto">
            <a:xfrm>
              <a:off x="672" y="235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1326" name="Line 16"/>
            <p:cNvSpPr>
              <a:spLocks noChangeShapeType="1"/>
            </p:cNvSpPr>
            <p:nvPr/>
          </p:nvSpPr>
          <p:spPr bwMode="auto">
            <a:xfrm>
              <a:off x="672" y="119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1327" name="Line 17"/>
            <p:cNvSpPr>
              <a:spLocks noChangeShapeType="1"/>
            </p:cNvSpPr>
            <p:nvPr/>
          </p:nvSpPr>
          <p:spPr bwMode="auto">
            <a:xfrm>
              <a:off x="3408" y="1200"/>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1328" name="Line 18"/>
            <p:cNvSpPr>
              <a:spLocks noChangeShapeType="1"/>
            </p:cNvSpPr>
            <p:nvPr/>
          </p:nvSpPr>
          <p:spPr bwMode="auto">
            <a:xfrm>
              <a:off x="672" y="2352"/>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51206" name="Group 20"/>
          <p:cNvGrpSpPr>
            <a:grpSpLocks/>
          </p:cNvGrpSpPr>
          <p:nvPr/>
        </p:nvGrpSpPr>
        <p:grpSpPr bwMode="auto">
          <a:xfrm>
            <a:off x="1257300" y="5524500"/>
            <a:ext cx="3733800" cy="76200"/>
            <a:chOff x="792" y="3480"/>
            <a:chExt cx="2352" cy="48"/>
          </a:xfrm>
        </p:grpSpPr>
        <p:sp>
          <p:nvSpPr>
            <p:cNvPr id="51306" name="Oval 21"/>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7" name="Oval 22"/>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8" name="Oval 23"/>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9" name="Oval 24"/>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0" name="Oval 25"/>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1" name="Oval 26"/>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2" name="Oval 27"/>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3" name="Oval 28"/>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4" name="Oval 29"/>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5" name="Oval 30"/>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6" name="Oval 31"/>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7" name="Oval 32"/>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8" name="Oval 33"/>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19" name="Oval 34"/>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20" name="Oval 35"/>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21" name="Oval 36"/>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22" name="Oval 37"/>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1207" name="Group 38"/>
          <p:cNvGrpSpPr>
            <a:grpSpLocks/>
          </p:cNvGrpSpPr>
          <p:nvPr/>
        </p:nvGrpSpPr>
        <p:grpSpPr bwMode="auto">
          <a:xfrm>
            <a:off x="1257300" y="3690938"/>
            <a:ext cx="3733800" cy="76200"/>
            <a:chOff x="792" y="3480"/>
            <a:chExt cx="2352" cy="48"/>
          </a:xfrm>
        </p:grpSpPr>
        <p:sp>
          <p:nvSpPr>
            <p:cNvPr id="51289" name="Oval 39"/>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0" name="Oval 40"/>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1" name="Oval 41"/>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2" name="Oval 42"/>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3" name="Oval 43"/>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4" name="Oval 44"/>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5" name="Oval 45"/>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6" name="Oval 46"/>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7" name="Oval 47"/>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8" name="Oval 48"/>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99" name="Oval 49"/>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0" name="Oval 50"/>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1" name="Oval 51"/>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2" name="Oval 52"/>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3" name="Oval 53"/>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4" name="Oval 54"/>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305" name="Oval 55"/>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1208" name="Group 56"/>
          <p:cNvGrpSpPr>
            <a:grpSpLocks/>
          </p:cNvGrpSpPr>
          <p:nvPr/>
        </p:nvGrpSpPr>
        <p:grpSpPr bwMode="auto">
          <a:xfrm>
            <a:off x="1257300" y="1857375"/>
            <a:ext cx="3733800" cy="76200"/>
            <a:chOff x="792" y="3480"/>
            <a:chExt cx="2352" cy="48"/>
          </a:xfrm>
        </p:grpSpPr>
        <p:sp>
          <p:nvSpPr>
            <p:cNvPr id="51272" name="Oval 57"/>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3" name="Oval 58"/>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4" name="Oval 59"/>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5" name="Oval 60"/>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6" name="Oval 61"/>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7" name="Oval 62"/>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8" name="Oval 63"/>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79" name="Oval 64"/>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0" name="Oval 65"/>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1" name="Oval 66"/>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2" name="Oval 67"/>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3" name="Oval 68"/>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4" name="Oval 69"/>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5" name="Oval 70"/>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6" name="Oval 71"/>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7" name="Oval 72"/>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1288" name="Oval 73"/>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1209" name="Group 74"/>
          <p:cNvGrpSpPr>
            <a:grpSpLocks/>
          </p:cNvGrpSpPr>
          <p:nvPr/>
        </p:nvGrpSpPr>
        <p:grpSpPr bwMode="auto">
          <a:xfrm>
            <a:off x="1155700" y="1744663"/>
            <a:ext cx="282575" cy="3956050"/>
            <a:chOff x="728" y="1099"/>
            <a:chExt cx="178" cy="2492"/>
          </a:xfrm>
        </p:grpSpPr>
        <p:sp>
          <p:nvSpPr>
            <p:cNvPr id="515147" name="Text Box 75"/>
            <p:cNvSpPr txBox="1">
              <a:spLocks noChangeArrowheads="1"/>
            </p:cNvSpPr>
            <p:nvPr/>
          </p:nvSpPr>
          <p:spPr bwMode="auto">
            <a:xfrm>
              <a:off x="728" y="33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48" name="Text Box 76"/>
            <p:cNvSpPr txBox="1">
              <a:spLocks noChangeArrowheads="1"/>
            </p:cNvSpPr>
            <p:nvPr/>
          </p:nvSpPr>
          <p:spPr bwMode="auto">
            <a:xfrm>
              <a:off x="728" y="326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49" name="Text Box 77"/>
            <p:cNvSpPr txBox="1">
              <a:spLocks noChangeArrowheads="1"/>
            </p:cNvSpPr>
            <p:nvPr/>
          </p:nvSpPr>
          <p:spPr bwMode="auto">
            <a:xfrm>
              <a:off x="728" y="311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0" name="Text Box 78"/>
            <p:cNvSpPr txBox="1">
              <a:spLocks noChangeArrowheads="1"/>
            </p:cNvSpPr>
            <p:nvPr/>
          </p:nvSpPr>
          <p:spPr bwMode="auto">
            <a:xfrm>
              <a:off x="728" y="296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1" name="Text Box 79"/>
            <p:cNvSpPr txBox="1">
              <a:spLocks noChangeArrowheads="1"/>
            </p:cNvSpPr>
            <p:nvPr/>
          </p:nvSpPr>
          <p:spPr bwMode="auto">
            <a:xfrm>
              <a:off x="728" y="281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2" name="Text Box 80"/>
            <p:cNvSpPr txBox="1">
              <a:spLocks noChangeArrowheads="1"/>
            </p:cNvSpPr>
            <p:nvPr/>
          </p:nvSpPr>
          <p:spPr bwMode="auto">
            <a:xfrm>
              <a:off x="728" y="267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3" name="Text Box 81"/>
            <p:cNvSpPr txBox="1">
              <a:spLocks noChangeArrowheads="1"/>
            </p:cNvSpPr>
            <p:nvPr/>
          </p:nvSpPr>
          <p:spPr bwMode="auto">
            <a:xfrm>
              <a:off x="728" y="252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4" name="Text Box 82"/>
            <p:cNvSpPr txBox="1">
              <a:spLocks noChangeArrowheads="1"/>
            </p:cNvSpPr>
            <p:nvPr/>
          </p:nvSpPr>
          <p:spPr bwMode="auto">
            <a:xfrm>
              <a:off x="728" y="238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5" name="Text Box 83"/>
            <p:cNvSpPr txBox="1">
              <a:spLocks noChangeArrowheads="1"/>
            </p:cNvSpPr>
            <p:nvPr/>
          </p:nvSpPr>
          <p:spPr bwMode="auto">
            <a:xfrm>
              <a:off x="728" y="224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6" name="Text Box 84"/>
            <p:cNvSpPr txBox="1">
              <a:spLocks noChangeArrowheads="1"/>
            </p:cNvSpPr>
            <p:nvPr/>
          </p:nvSpPr>
          <p:spPr bwMode="auto">
            <a:xfrm>
              <a:off x="728" y="210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7" name="Text Box 85"/>
            <p:cNvSpPr txBox="1">
              <a:spLocks noChangeArrowheads="1"/>
            </p:cNvSpPr>
            <p:nvPr/>
          </p:nvSpPr>
          <p:spPr bwMode="auto">
            <a:xfrm>
              <a:off x="728" y="1957"/>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8" name="Text Box 86"/>
            <p:cNvSpPr txBox="1">
              <a:spLocks noChangeArrowheads="1"/>
            </p:cNvSpPr>
            <p:nvPr/>
          </p:nvSpPr>
          <p:spPr bwMode="auto">
            <a:xfrm>
              <a:off x="728" y="1814"/>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59" name="Text Box 87"/>
            <p:cNvSpPr txBox="1">
              <a:spLocks noChangeArrowheads="1"/>
            </p:cNvSpPr>
            <p:nvPr/>
          </p:nvSpPr>
          <p:spPr bwMode="auto">
            <a:xfrm>
              <a:off x="728" y="1671"/>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0" name="Text Box 88"/>
            <p:cNvSpPr txBox="1">
              <a:spLocks noChangeArrowheads="1"/>
            </p:cNvSpPr>
            <p:nvPr/>
          </p:nvSpPr>
          <p:spPr bwMode="auto">
            <a:xfrm>
              <a:off x="728" y="1528"/>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1" name="Text Box 89"/>
            <p:cNvSpPr txBox="1">
              <a:spLocks noChangeArrowheads="1"/>
            </p:cNvSpPr>
            <p:nvPr/>
          </p:nvSpPr>
          <p:spPr bwMode="auto">
            <a:xfrm>
              <a:off x="728" y="1385"/>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2" name="Text Box 90"/>
            <p:cNvSpPr txBox="1">
              <a:spLocks noChangeArrowheads="1"/>
            </p:cNvSpPr>
            <p:nvPr/>
          </p:nvSpPr>
          <p:spPr bwMode="auto">
            <a:xfrm>
              <a:off x="728" y="124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3" name="Text Box 91"/>
            <p:cNvSpPr txBox="1">
              <a:spLocks noChangeArrowheads="1"/>
            </p:cNvSpPr>
            <p:nvPr/>
          </p:nvSpPr>
          <p:spPr bwMode="auto">
            <a:xfrm>
              <a:off x="728" y="10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grpSp>
      <p:grpSp>
        <p:nvGrpSpPr>
          <p:cNvPr id="51210" name="Group 92"/>
          <p:cNvGrpSpPr>
            <a:grpSpLocks/>
          </p:cNvGrpSpPr>
          <p:nvPr/>
        </p:nvGrpSpPr>
        <p:grpSpPr bwMode="auto">
          <a:xfrm>
            <a:off x="2984500" y="1744663"/>
            <a:ext cx="282575" cy="3956050"/>
            <a:chOff x="728" y="1099"/>
            <a:chExt cx="178" cy="2492"/>
          </a:xfrm>
        </p:grpSpPr>
        <p:sp>
          <p:nvSpPr>
            <p:cNvPr id="515165" name="Text Box 93"/>
            <p:cNvSpPr txBox="1">
              <a:spLocks noChangeArrowheads="1"/>
            </p:cNvSpPr>
            <p:nvPr/>
          </p:nvSpPr>
          <p:spPr bwMode="auto">
            <a:xfrm>
              <a:off x="728" y="33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6" name="Text Box 94"/>
            <p:cNvSpPr txBox="1">
              <a:spLocks noChangeArrowheads="1"/>
            </p:cNvSpPr>
            <p:nvPr/>
          </p:nvSpPr>
          <p:spPr bwMode="auto">
            <a:xfrm>
              <a:off x="728" y="326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7" name="Text Box 95"/>
            <p:cNvSpPr txBox="1">
              <a:spLocks noChangeArrowheads="1"/>
            </p:cNvSpPr>
            <p:nvPr/>
          </p:nvSpPr>
          <p:spPr bwMode="auto">
            <a:xfrm>
              <a:off x="728" y="311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8" name="Text Box 96"/>
            <p:cNvSpPr txBox="1">
              <a:spLocks noChangeArrowheads="1"/>
            </p:cNvSpPr>
            <p:nvPr/>
          </p:nvSpPr>
          <p:spPr bwMode="auto">
            <a:xfrm>
              <a:off x="728" y="296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69" name="Text Box 97"/>
            <p:cNvSpPr txBox="1">
              <a:spLocks noChangeArrowheads="1"/>
            </p:cNvSpPr>
            <p:nvPr/>
          </p:nvSpPr>
          <p:spPr bwMode="auto">
            <a:xfrm>
              <a:off x="728" y="281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0" name="Text Box 98"/>
            <p:cNvSpPr txBox="1">
              <a:spLocks noChangeArrowheads="1"/>
            </p:cNvSpPr>
            <p:nvPr/>
          </p:nvSpPr>
          <p:spPr bwMode="auto">
            <a:xfrm>
              <a:off x="728" y="267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1" name="Text Box 99"/>
            <p:cNvSpPr txBox="1">
              <a:spLocks noChangeArrowheads="1"/>
            </p:cNvSpPr>
            <p:nvPr/>
          </p:nvSpPr>
          <p:spPr bwMode="auto">
            <a:xfrm>
              <a:off x="728" y="252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2" name="Text Box 100"/>
            <p:cNvSpPr txBox="1">
              <a:spLocks noChangeArrowheads="1"/>
            </p:cNvSpPr>
            <p:nvPr/>
          </p:nvSpPr>
          <p:spPr bwMode="auto">
            <a:xfrm>
              <a:off x="728" y="238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3" name="Text Box 101"/>
            <p:cNvSpPr txBox="1">
              <a:spLocks noChangeArrowheads="1"/>
            </p:cNvSpPr>
            <p:nvPr/>
          </p:nvSpPr>
          <p:spPr bwMode="auto">
            <a:xfrm>
              <a:off x="728" y="224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4" name="Text Box 102"/>
            <p:cNvSpPr txBox="1">
              <a:spLocks noChangeArrowheads="1"/>
            </p:cNvSpPr>
            <p:nvPr/>
          </p:nvSpPr>
          <p:spPr bwMode="auto">
            <a:xfrm>
              <a:off x="728" y="210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5" name="Text Box 103"/>
            <p:cNvSpPr txBox="1">
              <a:spLocks noChangeArrowheads="1"/>
            </p:cNvSpPr>
            <p:nvPr/>
          </p:nvSpPr>
          <p:spPr bwMode="auto">
            <a:xfrm>
              <a:off x="728" y="1957"/>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6" name="Text Box 104"/>
            <p:cNvSpPr txBox="1">
              <a:spLocks noChangeArrowheads="1"/>
            </p:cNvSpPr>
            <p:nvPr/>
          </p:nvSpPr>
          <p:spPr bwMode="auto">
            <a:xfrm>
              <a:off x="728" y="1814"/>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7" name="Text Box 105"/>
            <p:cNvSpPr txBox="1">
              <a:spLocks noChangeArrowheads="1"/>
            </p:cNvSpPr>
            <p:nvPr/>
          </p:nvSpPr>
          <p:spPr bwMode="auto">
            <a:xfrm>
              <a:off x="728" y="1671"/>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8" name="Text Box 106"/>
            <p:cNvSpPr txBox="1">
              <a:spLocks noChangeArrowheads="1"/>
            </p:cNvSpPr>
            <p:nvPr/>
          </p:nvSpPr>
          <p:spPr bwMode="auto">
            <a:xfrm>
              <a:off x="728" y="1528"/>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79" name="Text Box 107"/>
            <p:cNvSpPr txBox="1">
              <a:spLocks noChangeArrowheads="1"/>
            </p:cNvSpPr>
            <p:nvPr/>
          </p:nvSpPr>
          <p:spPr bwMode="auto">
            <a:xfrm>
              <a:off x="728" y="1385"/>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0" name="Text Box 108"/>
            <p:cNvSpPr txBox="1">
              <a:spLocks noChangeArrowheads="1"/>
            </p:cNvSpPr>
            <p:nvPr/>
          </p:nvSpPr>
          <p:spPr bwMode="auto">
            <a:xfrm>
              <a:off x="728" y="124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1" name="Text Box 109"/>
            <p:cNvSpPr txBox="1">
              <a:spLocks noChangeArrowheads="1"/>
            </p:cNvSpPr>
            <p:nvPr/>
          </p:nvSpPr>
          <p:spPr bwMode="auto">
            <a:xfrm>
              <a:off x="728" y="10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grpSp>
      <p:grpSp>
        <p:nvGrpSpPr>
          <p:cNvPr id="51211" name="Group 110"/>
          <p:cNvGrpSpPr>
            <a:grpSpLocks/>
          </p:cNvGrpSpPr>
          <p:nvPr/>
        </p:nvGrpSpPr>
        <p:grpSpPr bwMode="auto">
          <a:xfrm>
            <a:off x="4813300" y="1744663"/>
            <a:ext cx="282575" cy="3956050"/>
            <a:chOff x="728" y="1099"/>
            <a:chExt cx="178" cy="2492"/>
          </a:xfrm>
        </p:grpSpPr>
        <p:sp>
          <p:nvSpPr>
            <p:cNvPr id="515183" name="Text Box 111"/>
            <p:cNvSpPr txBox="1">
              <a:spLocks noChangeArrowheads="1"/>
            </p:cNvSpPr>
            <p:nvPr/>
          </p:nvSpPr>
          <p:spPr bwMode="auto">
            <a:xfrm>
              <a:off x="728" y="33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4" name="Text Box 112"/>
            <p:cNvSpPr txBox="1">
              <a:spLocks noChangeArrowheads="1"/>
            </p:cNvSpPr>
            <p:nvPr/>
          </p:nvSpPr>
          <p:spPr bwMode="auto">
            <a:xfrm>
              <a:off x="728" y="326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5" name="Text Box 113"/>
            <p:cNvSpPr txBox="1">
              <a:spLocks noChangeArrowheads="1"/>
            </p:cNvSpPr>
            <p:nvPr/>
          </p:nvSpPr>
          <p:spPr bwMode="auto">
            <a:xfrm>
              <a:off x="728" y="311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6" name="Text Box 114"/>
            <p:cNvSpPr txBox="1">
              <a:spLocks noChangeArrowheads="1"/>
            </p:cNvSpPr>
            <p:nvPr/>
          </p:nvSpPr>
          <p:spPr bwMode="auto">
            <a:xfrm>
              <a:off x="728" y="296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7" name="Text Box 115"/>
            <p:cNvSpPr txBox="1">
              <a:spLocks noChangeArrowheads="1"/>
            </p:cNvSpPr>
            <p:nvPr/>
          </p:nvSpPr>
          <p:spPr bwMode="auto">
            <a:xfrm>
              <a:off x="728" y="281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8" name="Text Box 116"/>
            <p:cNvSpPr txBox="1">
              <a:spLocks noChangeArrowheads="1"/>
            </p:cNvSpPr>
            <p:nvPr/>
          </p:nvSpPr>
          <p:spPr bwMode="auto">
            <a:xfrm>
              <a:off x="728" y="267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89" name="Text Box 117"/>
            <p:cNvSpPr txBox="1">
              <a:spLocks noChangeArrowheads="1"/>
            </p:cNvSpPr>
            <p:nvPr/>
          </p:nvSpPr>
          <p:spPr bwMode="auto">
            <a:xfrm>
              <a:off x="728" y="252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0" name="Text Box 118"/>
            <p:cNvSpPr txBox="1">
              <a:spLocks noChangeArrowheads="1"/>
            </p:cNvSpPr>
            <p:nvPr/>
          </p:nvSpPr>
          <p:spPr bwMode="auto">
            <a:xfrm>
              <a:off x="728" y="2386"/>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1" name="Text Box 119"/>
            <p:cNvSpPr txBox="1">
              <a:spLocks noChangeArrowheads="1"/>
            </p:cNvSpPr>
            <p:nvPr/>
          </p:nvSpPr>
          <p:spPr bwMode="auto">
            <a:xfrm>
              <a:off x="728" y="2243"/>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2" name="Text Box 120"/>
            <p:cNvSpPr txBox="1">
              <a:spLocks noChangeArrowheads="1"/>
            </p:cNvSpPr>
            <p:nvPr/>
          </p:nvSpPr>
          <p:spPr bwMode="auto">
            <a:xfrm>
              <a:off x="728" y="2100"/>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3" name="Text Box 121"/>
            <p:cNvSpPr txBox="1">
              <a:spLocks noChangeArrowheads="1"/>
            </p:cNvSpPr>
            <p:nvPr/>
          </p:nvSpPr>
          <p:spPr bwMode="auto">
            <a:xfrm>
              <a:off x="728" y="1957"/>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4" name="Text Box 122"/>
            <p:cNvSpPr txBox="1">
              <a:spLocks noChangeArrowheads="1"/>
            </p:cNvSpPr>
            <p:nvPr/>
          </p:nvSpPr>
          <p:spPr bwMode="auto">
            <a:xfrm>
              <a:off x="728" y="1814"/>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5" name="Text Box 123"/>
            <p:cNvSpPr txBox="1">
              <a:spLocks noChangeArrowheads="1"/>
            </p:cNvSpPr>
            <p:nvPr/>
          </p:nvSpPr>
          <p:spPr bwMode="auto">
            <a:xfrm>
              <a:off x="728" y="1671"/>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6" name="Text Box 124"/>
            <p:cNvSpPr txBox="1">
              <a:spLocks noChangeArrowheads="1"/>
            </p:cNvSpPr>
            <p:nvPr/>
          </p:nvSpPr>
          <p:spPr bwMode="auto">
            <a:xfrm>
              <a:off x="728" y="1528"/>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7" name="Text Box 125"/>
            <p:cNvSpPr txBox="1">
              <a:spLocks noChangeArrowheads="1"/>
            </p:cNvSpPr>
            <p:nvPr/>
          </p:nvSpPr>
          <p:spPr bwMode="auto">
            <a:xfrm>
              <a:off x="728" y="1385"/>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8" name="Text Box 126"/>
            <p:cNvSpPr txBox="1">
              <a:spLocks noChangeArrowheads="1"/>
            </p:cNvSpPr>
            <p:nvPr/>
          </p:nvSpPr>
          <p:spPr bwMode="auto">
            <a:xfrm>
              <a:off x="728" y="1242"/>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sp>
          <p:nvSpPr>
            <p:cNvPr id="515199" name="Text Box 127"/>
            <p:cNvSpPr txBox="1">
              <a:spLocks noChangeArrowheads="1"/>
            </p:cNvSpPr>
            <p:nvPr/>
          </p:nvSpPr>
          <p:spPr bwMode="auto">
            <a:xfrm>
              <a:off x="728" y="1099"/>
              <a:ext cx="178" cy="192"/>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sz="1400" b="1" dirty="0">
                  <a:solidFill>
                    <a:srgbClr val="FF0000"/>
                  </a:solidFill>
                  <a:latin typeface="Arial" charset="0"/>
                </a:rPr>
                <a:t>x</a:t>
              </a:r>
            </a:p>
          </p:txBody>
        </p:sp>
      </p:grpSp>
      <p:sp>
        <p:nvSpPr>
          <p:cNvPr id="51212" name="Text Box 128"/>
          <p:cNvSpPr txBox="1">
            <a:spLocks noChangeArrowheads="1"/>
          </p:cNvSpPr>
          <p:nvPr/>
        </p:nvSpPr>
        <p:spPr bwMode="auto">
          <a:xfrm>
            <a:off x="5245100" y="4983163"/>
            <a:ext cx="13954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Recording Truck</a:t>
            </a:r>
          </a:p>
        </p:txBody>
      </p:sp>
      <p:sp>
        <p:nvSpPr>
          <p:cNvPr id="51213" name="Text Box 129"/>
          <p:cNvSpPr txBox="1">
            <a:spLocks noChangeArrowheads="1"/>
          </p:cNvSpPr>
          <p:nvPr/>
        </p:nvSpPr>
        <p:spPr bwMode="auto">
          <a:xfrm>
            <a:off x="1600200" y="4800600"/>
            <a:ext cx="8524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Vibrators</a:t>
            </a:r>
          </a:p>
        </p:txBody>
      </p:sp>
      <p:sp>
        <p:nvSpPr>
          <p:cNvPr id="51214" name="Line 130"/>
          <p:cNvSpPr>
            <a:spLocks noChangeShapeType="1"/>
          </p:cNvSpPr>
          <p:nvPr/>
        </p:nvSpPr>
        <p:spPr bwMode="auto">
          <a:xfrm flipV="1">
            <a:off x="2514600" y="4876800"/>
            <a:ext cx="457200" cy="762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1215" name="Text Box 131"/>
          <p:cNvSpPr txBox="1">
            <a:spLocks noChangeArrowheads="1"/>
          </p:cNvSpPr>
          <p:nvPr/>
        </p:nvSpPr>
        <p:spPr bwMode="auto">
          <a:xfrm>
            <a:off x="3352800" y="1536700"/>
            <a:ext cx="14017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Receiver Groups</a:t>
            </a:r>
          </a:p>
        </p:txBody>
      </p:sp>
      <p:sp>
        <p:nvSpPr>
          <p:cNvPr id="51216" name="Text Box 132"/>
          <p:cNvSpPr txBox="1">
            <a:spLocks noChangeArrowheads="1"/>
          </p:cNvSpPr>
          <p:nvPr/>
        </p:nvSpPr>
        <p:spPr bwMode="auto">
          <a:xfrm>
            <a:off x="1600200" y="1219200"/>
            <a:ext cx="21113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50 Meter Receiver Spacing</a:t>
            </a:r>
          </a:p>
        </p:txBody>
      </p:sp>
      <p:sp>
        <p:nvSpPr>
          <p:cNvPr id="51217" name="Line 133"/>
          <p:cNvSpPr>
            <a:spLocks noChangeShapeType="1"/>
          </p:cNvSpPr>
          <p:nvPr/>
        </p:nvSpPr>
        <p:spPr bwMode="auto">
          <a:xfrm>
            <a:off x="3733800" y="1371600"/>
            <a:ext cx="5334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1218" name="Text Box 134"/>
          <p:cNvSpPr txBox="1">
            <a:spLocks noChangeArrowheads="1"/>
          </p:cNvSpPr>
          <p:nvPr/>
        </p:nvSpPr>
        <p:spPr bwMode="auto">
          <a:xfrm rot="5419610">
            <a:off x="-273843" y="3013869"/>
            <a:ext cx="2038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50 Meter Source  Spacing</a:t>
            </a:r>
            <a:endParaRPr lang="en-US" altLang="en-US" sz="1200" b="1" dirty="0">
              <a:latin typeface="Arial" panose="020B0604020202020204" pitchFamily="34" charset="0"/>
            </a:endParaRPr>
          </a:p>
        </p:txBody>
      </p:sp>
      <p:sp>
        <p:nvSpPr>
          <p:cNvPr id="51219" name="Line 135"/>
          <p:cNvSpPr>
            <a:spLocks noChangeShapeType="1"/>
          </p:cNvSpPr>
          <p:nvPr/>
        </p:nvSpPr>
        <p:spPr bwMode="auto">
          <a:xfrm>
            <a:off x="685800" y="4191000"/>
            <a:ext cx="0" cy="8382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1220" name="Rectangle 137"/>
          <p:cNvSpPr>
            <a:spLocks noChangeArrowheads="1"/>
          </p:cNvSpPr>
          <p:nvPr/>
        </p:nvSpPr>
        <p:spPr bwMode="auto">
          <a:xfrm>
            <a:off x="200025" y="3175"/>
            <a:ext cx="777240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3D Land Acquisition</a:t>
            </a:r>
          </a:p>
        </p:txBody>
      </p:sp>
    </p:spTree>
    <p:extLst>
      <p:ext uri="{BB962C8B-B14F-4D97-AF65-F5344CB8AC3E}">
        <p14:creationId xmlns:p14="http://schemas.microsoft.com/office/powerpoint/2010/main" val="184643177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136"/>
          <p:cNvSpPr>
            <a:spLocks noChangeArrowheads="1"/>
          </p:cNvSpPr>
          <p:nvPr/>
        </p:nvSpPr>
        <p:spPr bwMode="auto">
          <a:xfrm>
            <a:off x="479425" y="994614"/>
            <a:ext cx="6550025" cy="50831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52229" name="Group 2"/>
          <p:cNvGrpSpPr>
            <a:grpSpLocks/>
          </p:cNvGrpSpPr>
          <p:nvPr/>
        </p:nvGrpSpPr>
        <p:grpSpPr bwMode="auto">
          <a:xfrm>
            <a:off x="1066800" y="1892300"/>
            <a:ext cx="5321300" cy="3930650"/>
            <a:chOff x="672" y="1192"/>
            <a:chExt cx="3352" cy="2476"/>
          </a:xfrm>
        </p:grpSpPr>
        <p:sp>
          <p:nvSpPr>
            <p:cNvPr id="52345" name="Line 3"/>
            <p:cNvSpPr>
              <a:spLocks noChangeShapeType="1"/>
            </p:cNvSpPr>
            <p:nvPr/>
          </p:nvSpPr>
          <p:spPr bwMode="auto">
            <a:xfrm>
              <a:off x="672" y="3504"/>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52346" name="Group 4"/>
            <p:cNvGrpSpPr>
              <a:grpSpLocks/>
            </p:cNvGrpSpPr>
            <p:nvPr/>
          </p:nvGrpSpPr>
          <p:grpSpPr bwMode="auto">
            <a:xfrm>
              <a:off x="3408" y="3360"/>
              <a:ext cx="616" cy="308"/>
              <a:chOff x="3936" y="3072"/>
              <a:chExt cx="616" cy="308"/>
            </a:xfrm>
          </p:grpSpPr>
          <p:sp>
            <p:nvSpPr>
              <p:cNvPr id="52351" name="Rectangle 5"/>
              <p:cNvSpPr>
                <a:spLocks noChangeArrowheads="1"/>
              </p:cNvSpPr>
              <p:nvPr/>
            </p:nvSpPr>
            <p:spPr bwMode="auto">
              <a:xfrm>
                <a:off x="3936" y="3178"/>
                <a:ext cx="71" cy="134"/>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2" name="Rectangle 6"/>
              <p:cNvSpPr>
                <a:spLocks noChangeArrowheads="1"/>
              </p:cNvSpPr>
              <p:nvPr/>
            </p:nvSpPr>
            <p:spPr bwMode="auto">
              <a:xfrm>
                <a:off x="4480" y="3201"/>
                <a:ext cx="72" cy="111"/>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3" name="Rectangle 7"/>
              <p:cNvSpPr>
                <a:spLocks noChangeArrowheads="1"/>
              </p:cNvSpPr>
              <p:nvPr/>
            </p:nvSpPr>
            <p:spPr bwMode="auto">
              <a:xfrm>
                <a:off x="4290" y="3112"/>
                <a:ext cx="215" cy="17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4" name="Rectangle 8"/>
              <p:cNvSpPr>
                <a:spLocks noChangeArrowheads="1"/>
              </p:cNvSpPr>
              <p:nvPr/>
            </p:nvSpPr>
            <p:spPr bwMode="auto">
              <a:xfrm>
                <a:off x="3995" y="3072"/>
                <a:ext cx="378" cy="240"/>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5" name="Oval 9"/>
              <p:cNvSpPr>
                <a:spLocks noChangeArrowheads="1"/>
              </p:cNvSpPr>
              <p:nvPr/>
            </p:nvSpPr>
            <p:spPr bwMode="auto">
              <a:xfrm>
                <a:off x="3991"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6" name="Oval 10"/>
              <p:cNvSpPr>
                <a:spLocks noChangeArrowheads="1"/>
              </p:cNvSpPr>
              <p:nvPr/>
            </p:nvSpPr>
            <p:spPr bwMode="auto">
              <a:xfrm>
                <a:off x="4338"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7" name="Rectangle 11"/>
              <p:cNvSpPr>
                <a:spLocks noChangeArrowheads="1"/>
              </p:cNvSpPr>
              <p:nvPr/>
            </p:nvSpPr>
            <p:spPr bwMode="auto">
              <a:xfrm>
                <a:off x="4462" y="3135"/>
                <a:ext cx="26" cy="67"/>
              </a:xfrm>
              <a:prstGeom prst="rect">
                <a:avLst/>
              </a:prstGeom>
              <a:solidFill>
                <a:srgbClr val="FFFFFF"/>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8" name="Rectangle 12"/>
              <p:cNvSpPr>
                <a:spLocks noChangeArrowheads="1"/>
              </p:cNvSpPr>
              <p:nvPr/>
            </p:nvSpPr>
            <p:spPr bwMode="auto">
              <a:xfrm>
                <a:off x="4409" y="3127"/>
                <a:ext cx="48" cy="8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59" name="Oval 13"/>
              <p:cNvSpPr>
                <a:spLocks noChangeArrowheads="1"/>
              </p:cNvSpPr>
              <p:nvPr/>
            </p:nvSpPr>
            <p:spPr bwMode="auto">
              <a:xfrm>
                <a:off x="4051" y="3276"/>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60" name="Oval 14"/>
              <p:cNvSpPr>
                <a:spLocks noChangeArrowheads="1"/>
              </p:cNvSpPr>
              <p:nvPr/>
            </p:nvSpPr>
            <p:spPr bwMode="auto">
              <a:xfrm>
                <a:off x="4398" y="3275"/>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2347" name="Line 15"/>
            <p:cNvSpPr>
              <a:spLocks noChangeShapeType="1"/>
            </p:cNvSpPr>
            <p:nvPr/>
          </p:nvSpPr>
          <p:spPr bwMode="auto">
            <a:xfrm>
              <a:off x="672" y="235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2348" name="Line 16"/>
            <p:cNvSpPr>
              <a:spLocks noChangeShapeType="1"/>
            </p:cNvSpPr>
            <p:nvPr/>
          </p:nvSpPr>
          <p:spPr bwMode="auto">
            <a:xfrm>
              <a:off x="672" y="119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2349" name="Line 17"/>
            <p:cNvSpPr>
              <a:spLocks noChangeShapeType="1"/>
            </p:cNvSpPr>
            <p:nvPr/>
          </p:nvSpPr>
          <p:spPr bwMode="auto">
            <a:xfrm>
              <a:off x="3408" y="1200"/>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2350" name="Line 18"/>
            <p:cNvSpPr>
              <a:spLocks noChangeShapeType="1"/>
            </p:cNvSpPr>
            <p:nvPr/>
          </p:nvSpPr>
          <p:spPr bwMode="auto">
            <a:xfrm>
              <a:off x="672" y="2352"/>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grpSp>
        <p:nvGrpSpPr>
          <p:cNvPr id="52230" name="Group 20"/>
          <p:cNvGrpSpPr>
            <a:grpSpLocks/>
          </p:cNvGrpSpPr>
          <p:nvPr/>
        </p:nvGrpSpPr>
        <p:grpSpPr bwMode="auto">
          <a:xfrm>
            <a:off x="1257300" y="5524500"/>
            <a:ext cx="3733800" cy="76200"/>
            <a:chOff x="792" y="3480"/>
            <a:chExt cx="2352" cy="48"/>
          </a:xfrm>
        </p:grpSpPr>
        <p:sp>
          <p:nvSpPr>
            <p:cNvPr id="52328" name="Oval 21"/>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9" name="Oval 22"/>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0" name="Oval 23"/>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1" name="Oval 24"/>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2" name="Oval 25"/>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3" name="Oval 26"/>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4" name="Oval 27"/>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5" name="Oval 28"/>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6" name="Oval 29"/>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7" name="Oval 30"/>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8" name="Oval 31"/>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39" name="Oval 32"/>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40" name="Oval 33"/>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41" name="Oval 34"/>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42" name="Oval 35"/>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43" name="Oval 36"/>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44" name="Oval 37"/>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2231" name="Group 38"/>
          <p:cNvGrpSpPr>
            <a:grpSpLocks/>
          </p:cNvGrpSpPr>
          <p:nvPr/>
        </p:nvGrpSpPr>
        <p:grpSpPr bwMode="auto">
          <a:xfrm>
            <a:off x="1257300" y="3690938"/>
            <a:ext cx="3733800" cy="76200"/>
            <a:chOff x="792" y="3480"/>
            <a:chExt cx="2352" cy="48"/>
          </a:xfrm>
        </p:grpSpPr>
        <p:sp>
          <p:nvSpPr>
            <p:cNvPr id="52311" name="Oval 39"/>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2" name="Oval 40"/>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3" name="Oval 41"/>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4" name="Oval 42"/>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5" name="Oval 43"/>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6" name="Oval 44"/>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7" name="Oval 45"/>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8" name="Oval 46"/>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9" name="Oval 47"/>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0" name="Oval 48"/>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1" name="Oval 49"/>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2" name="Oval 50"/>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3" name="Oval 51"/>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4" name="Oval 52"/>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5" name="Oval 53"/>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6" name="Oval 54"/>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27" name="Oval 55"/>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2232" name="Group 56"/>
          <p:cNvGrpSpPr>
            <a:grpSpLocks/>
          </p:cNvGrpSpPr>
          <p:nvPr/>
        </p:nvGrpSpPr>
        <p:grpSpPr bwMode="auto">
          <a:xfrm>
            <a:off x="1257300" y="1857375"/>
            <a:ext cx="3733800" cy="76200"/>
            <a:chOff x="792" y="3480"/>
            <a:chExt cx="2352" cy="48"/>
          </a:xfrm>
        </p:grpSpPr>
        <p:sp>
          <p:nvSpPr>
            <p:cNvPr id="52294" name="Oval 57"/>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5" name="Oval 58"/>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6" name="Oval 59"/>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7" name="Oval 60"/>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8" name="Oval 61"/>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9" name="Oval 62"/>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0" name="Oval 63"/>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1" name="Oval 64"/>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2" name="Oval 65"/>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3" name="Oval 66"/>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4" name="Oval 67"/>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5" name="Oval 68"/>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6" name="Oval 69"/>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7" name="Oval 70"/>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8" name="Oval 71"/>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09" name="Oval 72"/>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310" name="Oval 73"/>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17194" name="Text Box 74"/>
          <p:cNvSpPr txBox="1">
            <a:spLocks noChangeArrowheads="1"/>
          </p:cNvSpPr>
          <p:nvPr/>
        </p:nvSpPr>
        <p:spPr bwMode="auto">
          <a:xfrm>
            <a:off x="2943225" y="5300663"/>
            <a:ext cx="354013" cy="457200"/>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b="1" dirty="0">
                <a:solidFill>
                  <a:schemeClr val="bg1"/>
                </a:solidFill>
                <a:latin typeface="Arial" charset="0"/>
              </a:rPr>
              <a:t>x</a:t>
            </a:r>
          </a:p>
        </p:txBody>
      </p:sp>
      <p:grpSp>
        <p:nvGrpSpPr>
          <p:cNvPr id="52234" name="Group 75"/>
          <p:cNvGrpSpPr>
            <a:grpSpLocks/>
          </p:cNvGrpSpPr>
          <p:nvPr/>
        </p:nvGrpSpPr>
        <p:grpSpPr bwMode="auto">
          <a:xfrm>
            <a:off x="2171700" y="5524500"/>
            <a:ext cx="1905000" cy="76200"/>
            <a:chOff x="1368" y="3480"/>
            <a:chExt cx="1200" cy="48"/>
          </a:xfrm>
        </p:grpSpPr>
        <p:sp>
          <p:nvSpPr>
            <p:cNvPr id="52278" name="Oval 76"/>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9" name="Oval 77"/>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0" name="Oval 78"/>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1" name="Oval 79"/>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2" name="Oval 80"/>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3" name="Oval 81"/>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4" name="Oval 82"/>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5" name="Oval 83"/>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6" name="Oval 84"/>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7" name="Oval 85"/>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8" name="Oval 86"/>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89" name="Oval 87"/>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0" name="Oval 88"/>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1" name="Oval 89"/>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2" name="Oval 90"/>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93" name="Oval 91"/>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2235" name="Oval 92"/>
          <p:cNvSpPr>
            <a:spLocks noChangeArrowheads="1"/>
          </p:cNvSpPr>
          <p:nvPr/>
        </p:nvSpPr>
        <p:spPr bwMode="auto">
          <a:xfrm>
            <a:off x="29749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36" name="Oval 93"/>
          <p:cNvSpPr>
            <a:spLocks noChangeArrowheads="1"/>
          </p:cNvSpPr>
          <p:nvPr/>
        </p:nvSpPr>
        <p:spPr bwMode="auto">
          <a:xfrm>
            <a:off x="28606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37" name="Oval 94"/>
          <p:cNvSpPr>
            <a:spLocks noChangeArrowheads="1"/>
          </p:cNvSpPr>
          <p:nvPr/>
        </p:nvSpPr>
        <p:spPr bwMode="auto">
          <a:xfrm>
            <a:off x="27463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38" name="Oval 95"/>
          <p:cNvSpPr>
            <a:spLocks noChangeArrowheads="1"/>
          </p:cNvSpPr>
          <p:nvPr/>
        </p:nvSpPr>
        <p:spPr bwMode="auto">
          <a:xfrm>
            <a:off x="26320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39" name="Oval 96"/>
          <p:cNvSpPr>
            <a:spLocks noChangeArrowheads="1"/>
          </p:cNvSpPr>
          <p:nvPr/>
        </p:nvSpPr>
        <p:spPr bwMode="auto">
          <a:xfrm>
            <a:off x="25177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0" name="Oval 97"/>
          <p:cNvSpPr>
            <a:spLocks noChangeArrowheads="1"/>
          </p:cNvSpPr>
          <p:nvPr/>
        </p:nvSpPr>
        <p:spPr bwMode="auto">
          <a:xfrm>
            <a:off x="24034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1" name="Oval 98"/>
          <p:cNvSpPr>
            <a:spLocks noChangeArrowheads="1"/>
          </p:cNvSpPr>
          <p:nvPr/>
        </p:nvSpPr>
        <p:spPr bwMode="auto">
          <a:xfrm>
            <a:off x="22891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2" name="Oval 99"/>
          <p:cNvSpPr>
            <a:spLocks noChangeArrowheads="1"/>
          </p:cNvSpPr>
          <p:nvPr/>
        </p:nvSpPr>
        <p:spPr bwMode="auto">
          <a:xfrm>
            <a:off x="21748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3" name="Oval 100"/>
          <p:cNvSpPr>
            <a:spLocks noChangeArrowheads="1"/>
          </p:cNvSpPr>
          <p:nvPr/>
        </p:nvSpPr>
        <p:spPr bwMode="auto">
          <a:xfrm>
            <a:off x="40036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4" name="Oval 101"/>
          <p:cNvSpPr>
            <a:spLocks noChangeArrowheads="1"/>
          </p:cNvSpPr>
          <p:nvPr/>
        </p:nvSpPr>
        <p:spPr bwMode="auto">
          <a:xfrm>
            <a:off x="38893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5" name="Oval 102"/>
          <p:cNvSpPr>
            <a:spLocks noChangeArrowheads="1"/>
          </p:cNvSpPr>
          <p:nvPr/>
        </p:nvSpPr>
        <p:spPr bwMode="auto">
          <a:xfrm>
            <a:off x="37750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6" name="Oval 103"/>
          <p:cNvSpPr>
            <a:spLocks noChangeArrowheads="1"/>
          </p:cNvSpPr>
          <p:nvPr/>
        </p:nvSpPr>
        <p:spPr bwMode="auto">
          <a:xfrm>
            <a:off x="36607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7" name="Oval 104"/>
          <p:cNvSpPr>
            <a:spLocks noChangeArrowheads="1"/>
          </p:cNvSpPr>
          <p:nvPr/>
        </p:nvSpPr>
        <p:spPr bwMode="auto">
          <a:xfrm>
            <a:off x="35464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8" name="Oval 105"/>
          <p:cNvSpPr>
            <a:spLocks noChangeArrowheads="1"/>
          </p:cNvSpPr>
          <p:nvPr/>
        </p:nvSpPr>
        <p:spPr bwMode="auto">
          <a:xfrm>
            <a:off x="34321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49" name="Oval 106"/>
          <p:cNvSpPr>
            <a:spLocks noChangeArrowheads="1"/>
          </p:cNvSpPr>
          <p:nvPr/>
        </p:nvSpPr>
        <p:spPr bwMode="auto">
          <a:xfrm>
            <a:off x="33178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50" name="Oval 107"/>
          <p:cNvSpPr>
            <a:spLocks noChangeArrowheads="1"/>
          </p:cNvSpPr>
          <p:nvPr/>
        </p:nvSpPr>
        <p:spPr bwMode="auto">
          <a:xfrm>
            <a:off x="32035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51" name="Oval 108"/>
          <p:cNvSpPr>
            <a:spLocks noChangeArrowheads="1"/>
          </p:cNvSpPr>
          <p:nvPr/>
        </p:nvSpPr>
        <p:spPr bwMode="auto">
          <a:xfrm>
            <a:off x="30892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52252" name="Group 109"/>
          <p:cNvGrpSpPr>
            <a:grpSpLocks/>
          </p:cNvGrpSpPr>
          <p:nvPr/>
        </p:nvGrpSpPr>
        <p:grpSpPr bwMode="auto">
          <a:xfrm>
            <a:off x="2168525" y="4610100"/>
            <a:ext cx="1905000" cy="76200"/>
            <a:chOff x="1366" y="2904"/>
            <a:chExt cx="1200" cy="48"/>
          </a:xfrm>
        </p:grpSpPr>
        <p:grpSp>
          <p:nvGrpSpPr>
            <p:cNvPr id="52260" name="Group 110"/>
            <p:cNvGrpSpPr>
              <a:grpSpLocks/>
            </p:cNvGrpSpPr>
            <p:nvPr/>
          </p:nvGrpSpPr>
          <p:grpSpPr bwMode="auto">
            <a:xfrm>
              <a:off x="1366" y="2904"/>
              <a:ext cx="1200" cy="48"/>
              <a:chOff x="1368" y="3480"/>
              <a:chExt cx="1200" cy="48"/>
            </a:xfrm>
          </p:grpSpPr>
          <p:sp>
            <p:nvSpPr>
              <p:cNvPr id="52262" name="Oval 111"/>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3" name="Oval 112"/>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4" name="Oval 113"/>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5" name="Oval 114"/>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6" name="Oval 115"/>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7" name="Oval 116"/>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8" name="Oval 117"/>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69" name="Oval 118"/>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0" name="Oval 119"/>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1" name="Oval 120"/>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2" name="Oval 121"/>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3" name="Oval 122"/>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4" name="Oval 123"/>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5" name="Oval 124"/>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6" name="Oval 125"/>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77" name="Oval 126"/>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2261" name="Oval 127"/>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2253" name="Text Box 128"/>
          <p:cNvSpPr txBox="1">
            <a:spLocks noChangeArrowheads="1"/>
          </p:cNvSpPr>
          <p:nvPr/>
        </p:nvSpPr>
        <p:spPr bwMode="auto">
          <a:xfrm>
            <a:off x="5245100" y="4983163"/>
            <a:ext cx="13954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Recording Truck</a:t>
            </a:r>
            <a:endParaRPr lang="en-US" altLang="en-US" sz="1200" b="1" dirty="0">
              <a:latin typeface="Arial" panose="020B0604020202020204" pitchFamily="34" charset="0"/>
            </a:endParaRPr>
          </a:p>
        </p:txBody>
      </p:sp>
      <p:sp>
        <p:nvSpPr>
          <p:cNvPr id="52254" name="Text Box 129"/>
          <p:cNvSpPr txBox="1">
            <a:spLocks noChangeArrowheads="1"/>
          </p:cNvSpPr>
          <p:nvPr/>
        </p:nvSpPr>
        <p:spPr bwMode="auto">
          <a:xfrm>
            <a:off x="4852988" y="4267200"/>
            <a:ext cx="9064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Midpoints</a:t>
            </a:r>
          </a:p>
        </p:txBody>
      </p:sp>
      <p:sp>
        <p:nvSpPr>
          <p:cNvPr id="52255" name="Text Box 130"/>
          <p:cNvSpPr txBox="1">
            <a:spLocks noChangeArrowheads="1"/>
          </p:cNvSpPr>
          <p:nvPr/>
        </p:nvSpPr>
        <p:spPr bwMode="auto">
          <a:xfrm>
            <a:off x="1600200" y="4800600"/>
            <a:ext cx="8524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Vibrators</a:t>
            </a:r>
            <a:endParaRPr lang="en-US" altLang="en-US" sz="1200" b="1" dirty="0">
              <a:latin typeface="Arial" panose="020B0604020202020204" pitchFamily="34" charset="0"/>
            </a:endParaRPr>
          </a:p>
        </p:txBody>
      </p:sp>
      <p:sp>
        <p:nvSpPr>
          <p:cNvPr id="52256" name="Freeform 131"/>
          <p:cNvSpPr>
            <a:spLocks/>
          </p:cNvSpPr>
          <p:nvPr/>
        </p:nvSpPr>
        <p:spPr bwMode="auto">
          <a:xfrm>
            <a:off x="4214813" y="4419600"/>
            <a:ext cx="509587" cy="185738"/>
          </a:xfrm>
          <a:custGeom>
            <a:avLst/>
            <a:gdLst>
              <a:gd name="T0" fmla="*/ 321 w 321"/>
              <a:gd name="T1" fmla="*/ 0 h 117"/>
              <a:gd name="T2" fmla="*/ 0 w 321"/>
              <a:gd name="T3" fmla="*/ 117 h 117"/>
              <a:gd name="T4" fmla="*/ 0 60000 65536"/>
              <a:gd name="T5" fmla="*/ 0 60000 65536"/>
              <a:gd name="T6" fmla="*/ 0 w 321"/>
              <a:gd name="T7" fmla="*/ 0 h 117"/>
              <a:gd name="T8" fmla="*/ 321 w 321"/>
              <a:gd name="T9" fmla="*/ 117 h 117"/>
            </a:gdLst>
            <a:ahLst/>
            <a:cxnLst>
              <a:cxn ang="T4">
                <a:pos x="T0" y="T1"/>
              </a:cxn>
              <a:cxn ang="T5">
                <a:pos x="T2" y="T3"/>
              </a:cxn>
            </a:cxnLst>
            <a:rect l="T6" t="T7" r="T8" b="T9"/>
            <a:pathLst>
              <a:path w="321" h="117">
                <a:moveTo>
                  <a:pt x="321" y="0"/>
                </a:moveTo>
                <a:lnTo>
                  <a:pt x="0" y="117"/>
                </a:lnTo>
              </a:path>
            </a:pathLst>
          </a:custGeom>
          <a:noFill/>
          <a:ln w="9525">
            <a:solidFill>
              <a:schemeClr val="bg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57" name="Freeform 132"/>
          <p:cNvSpPr>
            <a:spLocks/>
          </p:cNvSpPr>
          <p:nvPr/>
        </p:nvSpPr>
        <p:spPr bwMode="auto">
          <a:xfrm>
            <a:off x="2514600" y="4953000"/>
            <a:ext cx="473075" cy="422275"/>
          </a:xfrm>
          <a:custGeom>
            <a:avLst/>
            <a:gdLst>
              <a:gd name="T0" fmla="*/ 0 w 298"/>
              <a:gd name="T1" fmla="*/ 0 h 266"/>
              <a:gd name="T2" fmla="*/ 298 w 298"/>
              <a:gd name="T3" fmla="*/ 266 h 266"/>
              <a:gd name="T4" fmla="*/ 0 60000 65536"/>
              <a:gd name="T5" fmla="*/ 0 60000 65536"/>
              <a:gd name="T6" fmla="*/ 0 w 298"/>
              <a:gd name="T7" fmla="*/ 0 h 266"/>
              <a:gd name="T8" fmla="*/ 298 w 298"/>
              <a:gd name="T9" fmla="*/ 266 h 266"/>
            </a:gdLst>
            <a:ahLst/>
            <a:cxnLst>
              <a:cxn ang="T4">
                <a:pos x="T0" y="T1"/>
              </a:cxn>
              <a:cxn ang="T5">
                <a:pos x="T2" y="T3"/>
              </a:cxn>
            </a:cxnLst>
            <a:rect l="T6" t="T7" r="T8" b="T9"/>
            <a:pathLst>
              <a:path w="298" h="266">
                <a:moveTo>
                  <a:pt x="0" y="0"/>
                </a:moveTo>
                <a:lnTo>
                  <a:pt x="298" y="266"/>
                </a:lnTo>
              </a:path>
            </a:pathLst>
          </a:custGeom>
          <a:noFill/>
          <a:ln w="9525">
            <a:solidFill>
              <a:schemeClr val="bg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2258" name="Text Box 133"/>
          <p:cNvSpPr txBox="1">
            <a:spLocks noChangeArrowheads="1"/>
          </p:cNvSpPr>
          <p:nvPr/>
        </p:nvSpPr>
        <p:spPr bwMode="auto">
          <a:xfrm>
            <a:off x="3352800" y="1536700"/>
            <a:ext cx="14017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Receiver Groups</a:t>
            </a:r>
          </a:p>
        </p:txBody>
      </p:sp>
      <p:sp>
        <p:nvSpPr>
          <p:cNvPr id="52259" name="Rectangle 135"/>
          <p:cNvSpPr>
            <a:spLocks noChangeArrowheads="1"/>
          </p:cNvSpPr>
          <p:nvPr/>
        </p:nvSpPr>
        <p:spPr bwMode="auto">
          <a:xfrm>
            <a:off x="200025" y="3175"/>
            <a:ext cx="777240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3D Land Acquisition</a:t>
            </a:r>
          </a:p>
        </p:txBody>
      </p:sp>
      <p:sp>
        <p:nvSpPr>
          <p:cNvPr id="135" name="TextBox 134"/>
          <p:cNvSpPr txBox="1"/>
          <p:nvPr/>
        </p:nvSpPr>
        <p:spPr>
          <a:xfrm>
            <a:off x="5871797" y="2220687"/>
            <a:ext cx="2582823" cy="646331"/>
          </a:xfrm>
          <a:prstGeom prst="rect">
            <a:avLst/>
          </a:prstGeom>
          <a:solidFill>
            <a:srgbClr val="FFFFCC"/>
          </a:solidFill>
        </p:spPr>
        <p:txBody>
          <a:bodyPr wrap="none" rtlCol="0">
            <a:spAutoFit/>
          </a:bodyPr>
          <a:lstStyle/>
          <a:p>
            <a:r>
              <a:rPr lang="en-US" sz="1800" b="1" dirty="0" smtClean="0">
                <a:latin typeface="Arial" pitchFamily="34" charset="0"/>
                <a:cs typeface="Arial" pitchFamily="34" charset="0"/>
              </a:rPr>
              <a:t>1</a:t>
            </a:r>
            <a:r>
              <a:rPr lang="en-US" sz="1800" dirty="0" smtClean="0">
                <a:latin typeface="Arial" pitchFamily="34" charset="0"/>
                <a:cs typeface="Arial" pitchFamily="34" charset="0"/>
              </a:rPr>
              <a:t> Vibration Point</a:t>
            </a:r>
          </a:p>
          <a:p>
            <a:r>
              <a:rPr lang="en-US" sz="1800" b="1" dirty="0" smtClean="0">
                <a:latin typeface="Arial" pitchFamily="34" charset="0"/>
                <a:cs typeface="Arial" pitchFamily="34" charset="0"/>
              </a:rPr>
              <a:t>3</a:t>
            </a:r>
            <a:r>
              <a:rPr lang="en-US" sz="1800" dirty="0" smtClean="0">
                <a:latin typeface="Arial" pitchFamily="34" charset="0"/>
                <a:cs typeface="Arial" pitchFamily="34" charset="0"/>
              </a:rPr>
              <a:t> Active Receiver Lines</a:t>
            </a:r>
            <a:endParaRPr lang="en-US" sz="1800" dirty="0">
              <a:latin typeface="Arial" pitchFamily="34" charset="0"/>
              <a:cs typeface="Arial" pitchFamily="34" charset="0"/>
            </a:endParaRPr>
          </a:p>
        </p:txBody>
      </p:sp>
    </p:spTree>
    <p:extLst>
      <p:ext uri="{BB962C8B-B14F-4D97-AF65-F5344CB8AC3E}">
        <p14:creationId xmlns:p14="http://schemas.microsoft.com/office/powerpoint/2010/main" val="68887772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11"/>
          <p:cNvSpPr>
            <a:spLocks noChangeArrowheads="1"/>
          </p:cNvSpPr>
          <p:nvPr/>
        </p:nvSpPr>
        <p:spPr bwMode="auto">
          <a:xfrm>
            <a:off x="479425" y="1063625"/>
            <a:ext cx="6550025" cy="50831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53253" name="Group 3"/>
          <p:cNvGrpSpPr>
            <a:grpSpLocks/>
          </p:cNvGrpSpPr>
          <p:nvPr/>
        </p:nvGrpSpPr>
        <p:grpSpPr bwMode="auto">
          <a:xfrm>
            <a:off x="1257300" y="5524500"/>
            <a:ext cx="3733800" cy="76200"/>
            <a:chOff x="792" y="3480"/>
            <a:chExt cx="2352" cy="48"/>
          </a:xfrm>
        </p:grpSpPr>
        <p:sp>
          <p:nvSpPr>
            <p:cNvPr id="53543" name="Oval 4"/>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4" name="Oval 5"/>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5" name="Oval 6"/>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6" name="Oval 7"/>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7" name="Oval 8"/>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8" name="Oval 9"/>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9" name="Oval 10"/>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0" name="Oval 11"/>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1" name="Oval 12"/>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2" name="Oval 13"/>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3" name="Oval 14"/>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4" name="Oval 15"/>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5" name="Oval 16"/>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6" name="Oval 17"/>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7" name="Oval 18"/>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8" name="Oval 19"/>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59" name="Oval 20"/>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54" name="Group 21"/>
          <p:cNvGrpSpPr>
            <a:grpSpLocks/>
          </p:cNvGrpSpPr>
          <p:nvPr/>
        </p:nvGrpSpPr>
        <p:grpSpPr bwMode="auto">
          <a:xfrm>
            <a:off x="1257300" y="3690938"/>
            <a:ext cx="3733800" cy="76200"/>
            <a:chOff x="792" y="3480"/>
            <a:chExt cx="2352" cy="48"/>
          </a:xfrm>
        </p:grpSpPr>
        <p:sp>
          <p:nvSpPr>
            <p:cNvPr id="53526" name="Oval 22"/>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7" name="Oval 23"/>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8" name="Oval 24"/>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9" name="Oval 25"/>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0" name="Oval 26"/>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1" name="Oval 27"/>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2" name="Oval 28"/>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3" name="Oval 29"/>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4" name="Oval 30"/>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5" name="Oval 31"/>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6" name="Oval 32"/>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7" name="Oval 33"/>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8" name="Oval 34"/>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39" name="Oval 35"/>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0" name="Oval 36"/>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1" name="Oval 37"/>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42" name="Oval 38"/>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55" name="Group 39"/>
          <p:cNvGrpSpPr>
            <a:grpSpLocks/>
          </p:cNvGrpSpPr>
          <p:nvPr/>
        </p:nvGrpSpPr>
        <p:grpSpPr bwMode="auto">
          <a:xfrm>
            <a:off x="1257300" y="1857375"/>
            <a:ext cx="3733800" cy="76200"/>
            <a:chOff x="792" y="3480"/>
            <a:chExt cx="2352" cy="48"/>
          </a:xfrm>
        </p:grpSpPr>
        <p:sp>
          <p:nvSpPr>
            <p:cNvPr id="53509" name="Oval 40"/>
            <p:cNvSpPr>
              <a:spLocks noChangeArrowheads="1"/>
            </p:cNvSpPr>
            <p:nvPr/>
          </p:nvSpPr>
          <p:spPr bwMode="auto">
            <a:xfrm>
              <a:off x="79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0" name="Oval 41"/>
            <p:cNvSpPr>
              <a:spLocks noChangeArrowheads="1"/>
            </p:cNvSpPr>
            <p:nvPr/>
          </p:nvSpPr>
          <p:spPr bwMode="auto">
            <a:xfrm>
              <a:off x="93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1" name="Oval 42"/>
            <p:cNvSpPr>
              <a:spLocks noChangeArrowheads="1"/>
            </p:cNvSpPr>
            <p:nvPr/>
          </p:nvSpPr>
          <p:spPr bwMode="auto">
            <a:xfrm>
              <a:off x="108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2" name="Oval 43"/>
            <p:cNvSpPr>
              <a:spLocks noChangeArrowheads="1"/>
            </p:cNvSpPr>
            <p:nvPr/>
          </p:nvSpPr>
          <p:spPr bwMode="auto">
            <a:xfrm>
              <a:off x="122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3" name="Oval 44"/>
            <p:cNvSpPr>
              <a:spLocks noChangeArrowheads="1"/>
            </p:cNvSpPr>
            <p:nvPr/>
          </p:nvSpPr>
          <p:spPr bwMode="auto">
            <a:xfrm>
              <a:off x="136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4" name="Oval 45"/>
            <p:cNvSpPr>
              <a:spLocks noChangeArrowheads="1"/>
            </p:cNvSpPr>
            <p:nvPr/>
          </p:nvSpPr>
          <p:spPr bwMode="auto">
            <a:xfrm>
              <a:off x="151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5" name="Oval 46"/>
            <p:cNvSpPr>
              <a:spLocks noChangeArrowheads="1"/>
            </p:cNvSpPr>
            <p:nvPr/>
          </p:nvSpPr>
          <p:spPr bwMode="auto">
            <a:xfrm>
              <a:off x="165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6" name="Oval 47"/>
            <p:cNvSpPr>
              <a:spLocks noChangeArrowheads="1"/>
            </p:cNvSpPr>
            <p:nvPr/>
          </p:nvSpPr>
          <p:spPr bwMode="auto">
            <a:xfrm>
              <a:off x="180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7" name="Oval 48"/>
            <p:cNvSpPr>
              <a:spLocks noChangeArrowheads="1"/>
            </p:cNvSpPr>
            <p:nvPr/>
          </p:nvSpPr>
          <p:spPr bwMode="auto">
            <a:xfrm>
              <a:off x="194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8" name="Oval 49"/>
            <p:cNvSpPr>
              <a:spLocks noChangeArrowheads="1"/>
            </p:cNvSpPr>
            <p:nvPr/>
          </p:nvSpPr>
          <p:spPr bwMode="auto">
            <a:xfrm>
              <a:off x="208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19" name="Oval 50"/>
            <p:cNvSpPr>
              <a:spLocks noChangeArrowheads="1"/>
            </p:cNvSpPr>
            <p:nvPr/>
          </p:nvSpPr>
          <p:spPr bwMode="auto">
            <a:xfrm>
              <a:off x="223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0" name="Oval 51"/>
            <p:cNvSpPr>
              <a:spLocks noChangeArrowheads="1"/>
            </p:cNvSpPr>
            <p:nvPr/>
          </p:nvSpPr>
          <p:spPr bwMode="auto">
            <a:xfrm>
              <a:off x="237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1" name="Oval 52"/>
            <p:cNvSpPr>
              <a:spLocks noChangeArrowheads="1"/>
            </p:cNvSpPr>
            <p:nvPr/>
          </p:nvSpPr>
          <p:spPr bwMode="auto">
            <a:xfrm>
              <a:off x="2520"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2" name="Oval 53"/>
            <p:cNvSpPr>
              <a:spLocks noChangeArrowheads="1"/>
            </p:cNvSpPr>
            <p:nvPr/>
          </p:nvSpPr>
          <p:spPr bwMode="auto">
            <a:xfrm>
              <a:off x="2664"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3" name="Oval 54"/>
            <p:cNvSpPr>
              <a:spLocks noChangeArrowheads="1"/>
            </p:cNvSpPr>
            <p:nvPr/>
          </p:nvSpPr>
          <p:spPr bwMode="auto">
            <a:xfrm>
              <a:off x="2808"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4" name="Oval 55"/>
            <p:cNvSpPr>
              <a:spLocks noChangeArrowheads="1"/>
            </p:cNvSpPr>
            <p:nvPr/>
          </p:nvSpPr>
          <p:spPr bwMode="auto">
            <a:xfrm>
              <a:off x="2952"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25" name="Oval 56"/>
            <p:cNvSpPr>
              <a:spLocks noChangeArrowheads="1"/>
            </p:cNvSpPr>
            <p:nvPr/>
          </p:nvSpPr>
          <p:spPr bwMode="auto">
            <a:xfrm>
              <a:off x="3096" y="3480"/>
              <a:ext cx="48" cy="48"/>
            </a:xfrm>
            <a:prstGeom prst="ellipse">
              <a:avLst/>
            </a:prstGeom>
            <a:solidFill>
              <a:schemeClr val="accent1"/>
            </a:solidFill>
            <a:ln w="25400">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57" name="Group 58"/>
          <p:cNvGrpSpPr>
            <a:grpSpLocks/>
          </p:cNvGrpSpPr>
          <p:nvPr/>
        </p:nvGrpSpPr>
        <p:grpSpPr bwMode="auto">
          <a:xfrm>
            <a:off x="2171700" y="5524500"/>
            <a:ext cx="1905000" cy="76200"/>
            <a:chOff x="1368" y="3480"/>
            <a:chExt cx="1200" cy="48"/>
          </a:xfrm>
        </p:grpSpPr>
        <p:sp>
          <p:nvSpPr>
            <p:cNvPr id="53493" name="Oval 59"/>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4" name="Oval 60"/>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5" name="Oval 61"/>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6" name="Oval 62"/>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7" name="Oval 63"/>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8" name="Oval 64"/>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9" name="Oval 65"/>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0" name="Oval 66"/>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1" name="Oval 67"/>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2" name="Oval 68"/>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3" name="Oval 69"/>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4" name="Oval 70"/>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5" name="Oval 71"/>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6" name="Oval 72"/>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7" name="Oval 73"/>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508" name="Oval 74"/>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258" name="Oval 75"/>
          <p:cNvSpPr>
            <a:spLocks noChangeArrowheads="1"/>
          </p:cNvSpPr>
          <p:nvPr/>
        </p:nvSpPr>
        <p:spPr bwMode="auto">
          <a:xfrm>
            <a:off x="29749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59" name="Oval 76"/>
          <p:cNvSpPr>
            <a:spLocks noChangeArrowheads="1"/>
          </p:cNvSpPr>
          <p:nvPr/>
        </p:nvSpPr>
        <p:spPr bwMode="auto">
          <a:xfrm>
            <a:off x="28606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0" name="Oval 77"/>
          <p:cNvSpPr>
            <a:spLocks noChangeArrowheads="1"/>
          </p:cNvSpPr>
          <p:nvPr/>
        </p:nvSpPr>
        <p:spPr bwMode="auto">
          <a:xfrm>
            <a:off x="27463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1" name="Oval 78"/>
          <p:cNvSpPr>
            <a:spLocks noChangeArrowheads="1"/>
          </p:cNvSpPr>
          <p:nvPr/>
        </p:nvSpPr>
        <p:spPr bwMode="auto">
          <a:xfrm>
            <a:off x="26320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2" name="Oval 79"/>
          <p:cNvSpPr>
            <a:spLocks noChangeArrowheads="1"/>
          </p:cNvSpPr>
          <p:nvPr/>
        </p:nvSpPr>
        <p:spPr bwMode="auto">
          <a:xfrm>
            <a:off x="25177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3" name="Oval 80"/>
          <p:cNvSpPr>
            <a:spLocks noChangeArrowheads="1"/>
          </p:cNvSpPr>
          <p:nvPr/>
        </p:nvSpPr>
        <p:spPr bwMode="auto">
          <a:xfrm>
            <a:off x="24034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4" name="Oval 81"/>
          <p:cNvSpPr>
            <a:spLocks noChangeArrowheads="1"/>
          </p:cNvSpPr>
          <p:nvPr/>
        </p:nvSpPr>
        <p:spPr bwMode="auto">
          <a:xfrm>
            <a:off x="22891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5" name="Oval 82"/>
          <p:cNvSpPr>
            <a:spLocks noChangeArrowheads="1"/>
          </p:cNvSpPr>
          <p:nvPr/>
        </p:nvSpPr>
        <p:spPr bwMode="auto">
          <a:xfrm>
            <a:off x="21748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6" name="Oval 83"/>
          <p:cNvSpPr>
            <a:spLocks noChangeArrowheads="1"/>
          </p:cNvSpPr>
          <p:nvPr/>
        </p:nvSpPr>
        <p:spPr bwMode="auto">
          <a:xfrm>
            <a:off x="40036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7" name="Oval 84"/>
          <p:cNvSpPr>
            <a:spLocks noChangeArrowheads="1"/>
          </p:cNvSpPr>
          <p:nvPr/>
        </p:nvSpPr>
        <p:spPr bwMode="auto">
          <a:xfrm>
            <a:off x="38893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8" name="Oval 85"/>
          <p:cNvSpPr>
            <a:spLocks noChangeArrowheads="1"/>
          </p:cNvSpPr>
          <p:nvPr/>
        </p:nvSpPr>
        <p:spPr bwMode="auto">
          <a:xfrm>
            <a:off x="37750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69" name="Oval 86"/>
          <p:cNvSpPr>
            <a:spLocks noChangeArrowheads="1"/>
          </p:cNvSpPr>
          <p:nvPr/>
        </p:nvSpPr>
        <p:spPr bwMode="auto">
          <a:xfrm>
            <a:off x="36607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70" name="Oval 87"/>
          <p:cNvSpPr>
            <a:spLocks noChangeArrowheads="1"/>
          </p:cNvSpPr>
          <p:nvPr/>
        </p:nvSpPr>
        <p:spPr bwMode="auto">
          <a:xfrm>
            <a:off x="35464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71" name="Oval 88"/>
          <p:cNvSpPr>
            <a:spLocks noChangeArrowheads="1"/>
          </p:cNvSpPr>
          <p:nvPr/>
        </p:nvSpPr>
        <p:spPr bwMode="auto">
          <a:xfrm>
            <a:off x="34321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72" name="Oval 89"/>
          <p:cNvSpPr>
            <a:spLocks noChangeArrowheads="1"/>
          </p:cNvSpPr>
          <p:nvPr/>
        </p:nvSpPr>
        <p:spPr bwMode="auto">
          <a:xfrm>
            <a:off x="33178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73" name="Oval 90"/>
          <p:cNvSpPr>
            <a:spLocks noChangeArrowheads="1"/>
          </p:cNvSpPr>
          <p:nvPr/>
        </p:nvSpPr>
        <p:spPr bwMode="auto">
          <a:xfrm>
            <a:off x="32035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274" name="Oval 91"/>
          <p:cNvSpPr>
            <a:spLocks noChangeArrowheads="1"/>
          </p:cNvSpPr>
          <p:nvPr/>
        </p:nvSpPr>
        <p:spPr bwMode="auto">
          <a:xfrm>
            <a:off x="3089275" y="3695700"/>
            <a:ext cx="76200" cy="76200"/>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53275" name="Group 92"/>
          <p:cNvGrpSpPr>
            <a:grpSpLocks/>
          </p:cNvGrpSpPr>
          <p:nvPr/>
        </p:nvGrpSpPr>
        <p:grpSpPr bwMode="auto">
          <a:xfrm>
            <a:off x="2168525" y="4610100"/>
            <a:ext cx="1905000" cy="76200"/>
            <a:chOff x="1366" y="2904"/>
            <a:chExt cx="1200" cy="48"/>
          </a:xfrm>
        </p:grpSpPr>
        <p:grpSp>
          <p:nvGrpSpPr>
            <p:cNvPr id="53475" name="Group 93"/>
            <p:cNvGrpSpPr>
              <a:grpSpLocks/>
            </p:cNvGrpSpPr>
            <p:nvPr/>
          </p:nvGrpSpPr>
          <p:grpSpPr bwMode="auto">
            <a:xfrm>
              <a:off x="1366" y="2904"/>
              <a:ext cx="1200" cy="48"/>
              <a:chOff x="1368" y="3480"/>
              <a:chExt cx="1200" cy="48"/>
            </a:xfrm>
          </p:grpSpPr>
          <p:sp>
            <p:nvSpPr>
              <p:cNvPr id="53477" name="Oval 94"/>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8" name="Oval 95"/>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9" name="Oval 96"/>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0" name="Oval 97"/>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1" name="Oval 98"/>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2" name="Oval 99"/>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3" name="Oval 100"/>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4" name="Oval 101"/>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5" name="Oval 102"/>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6" name="Oval 103"/>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7" name="Oval 104"/>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8" name="Oval 105"/>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89" name="Oval 106"/>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0" name="Oval 107"/>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1" name="Oval 108"/>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92" name="Oval 109"/>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476" name="Oval 110"/>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76" name="Group 111"/>
          <p:cNvGrpSpPr>
            <a:grpSpLocks/>
          </p:cNvGrpSpPr>
          <p:nvPr/>
        </p:nvGrpSpPr>
        <p:grpSpPr bwMode="auto">
          <a:xfrm>
            <a:off x="2171700" y="5405438"/>
            <a:ext cx="1905000" cy="76200"/>
            <a:chOff x="1366" y="2904"/>
            <a:chExt cx="1200" cy="48"/>
          </a:xfrm>
        </p:grpSpPr>
        <p:grpSp>
          <p:nvGrpSpPr>
            <p:cNvPr id="53457" name="Group 112"/>
            <p:cNvGrpSpPr>
              <a:grpSpLocks/>
            </p:cNvGrpSpPr>
            <p:nvPr/>
          </p:nvGrpSpPr>
          <p:grpSpPr bwMode="auto">
            <a:xfrm>
              <a:off x="1366" y="2904"/>
              <a:ext cx="1200" cy="48"/>
              <a:chOff x="1368" y="3480"/>
              <a:chExt cx="1200" cy="48"/>
            </a:xfrm>
          </p:grpSpPr>
          <p:sp>
            <p:nvSpPr>
              <p:cNvPr id="53459" name="Oval 113"/>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0" name="Oval 114"/>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1" name="Oval 115"/>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2" name="Oval 116"/>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3" name="Oval 117"/>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4" name="Oval 118"/>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5" name="Oval 119"/>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6" name="Oval 120"/>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7" name="Oval 121"/>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8" name="Oval 122"/>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69" name="Oval 123"/>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0" name="Oval 124"/>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1" name="Oval 125"/>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2" name="Oval 126"/>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3" name="Oval 127"/>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74" name="Oval 128"/>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458" name="Oval 129"/>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77" name="Group 130"/>
          <p:cNvGrpSpPr>
            <a:grpSpLocks/>
          </p:cNvGrpSpPr>
          <p:nvPr/>
        </p:nvGrpSpPr>
        <p:grpSpPr bwMode="auto">
          <a:xfrm>
            <a:off x="2166938" y="4495800"/>
            <a:ext cx="1905000" cy="76200"/>
            <a:chOff x="1366" y="2904"/>
            <a:chExt cx="1200" cy="48"/>
          </a:xfrm>
        </p:grpSpPr>
        <p:grpSp>
          <p:nvGrpSpPr>
            <p:cNvPr id="53439" name="Group 131"/>
            <p:cNvGrpSpPr>
              <a:grpSpLocks/>
            </p:cNvGrpSpPr>
            <p:nvPr/>
          </p:nvGrpSpPr>
          <p:grpSpPr bwMode="auto">
            <a:xfrm>
              <a:off x="1366" y="2904"/>
              <a:ext cx="1200" cy="48"/>
              <a:chOff x="1368" y="3480"/>
              <a:chExt cx="1200" cy="48"/>
            </a:xfrm>
          </p:grpSpPr>
          <p:sp>
            <p:nvSpPr>
              <p:cNvPr id="53441" name="Oval 132"/>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2" name="Oval 133"/>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3" name="Oval 134"/>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4" name="Oval 135"/>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5" name="Oval 136"/>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6" name="Oval 137"/>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7" name="Oval 138"/>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8" name="Oval 139"/>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49" name="Oval 140"/>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0" name="Oval 141"/>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1" name="Oval 142"/>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2" name="Oval 143"/>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3" name="Oval 144"/>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4" name="Oval 145"/>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5" name="Oval 146"/>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56" name="Oval 147"/>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440" name="Oval 148"/>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78" name="Group 149"/>
          <p:cNvGrpSpPr>
            <a:grpSpLocks/>
          </p:cNvGrpSpPr>
          <p:nvPr/>
        </p:nvGrpSpPr>
        <p:grpSpPr bwMode="auto">
          <a:xfrm>
            <a:off x="2174875" y="3576638"/>
            <a:ext cx="1905000" cy="76200"/>
            <a:chOff x="1366" y="2904"/>
            <a:chExt cx="1200" cy="48"/>
          </a:xfrm>
        </p:grpSpPr>
        <p:grpSp>
          <p:nvGrpSpPr>
            <p:cNvPr id="53421" name="Group 150"/>
            <p:cNvGrpSpPr>
              <a:grpSpLocks/>
            </p:cNvGrpSpPr>
            <p:nvPr/>
          </p:nvGrpSpPr>
          <p:grpSpPr bwMode="auto">
            <a:xfrm>
              <a:off x="1366" y="2904"/>
              <a:ext cx="1200" cy="48"/>
              <a:chOff x="1368" y="3480"/>
              <a:chExt cx="1200" cy="48"/>
            </a:xfrm>
          </p:grpSpPr>
          <p:sp>
            <p:nvSpPr>
              <p:cNvPr id="53423" name="Oval 151"/>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4" name="Oval 152"/>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5" name="Oval 153"/>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6" name="Oval 154"/>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7" name="Oval 155"/>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8" name="Oval 156"/>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9" name="Oval 157"/>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0" name="Oval 158"/>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1" name="Oval 159"/>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2" name="Oval 160"/>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3" name="Oval 161"/>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4" name="Oval 162"/>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5" name="Oval 163"/>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6" name="Oval 164"/>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7" name="Oval 165"/>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38" name="Oval 166"/>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422" name="Oval 167"/>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0" name="Group 169"/>
          <p:cNvGrpSpPr>
            <a:grpSpLocks/>
          </p:cNvGrpSpPr>
          <p:nvPr/>
        </p:nvGrpSpPr>
        <p:grpSpPr bwMode="auto">
          <a:xfrm>
            <a:off x="2166938" y="5295900"/>
            <a:ext cx="1905000" cy="76200"/>
            <a:chOff x="1366" y="2904"/>
            <a:chExt cx="1200" cy="48"/>
          </a:xfrm>
        </p:grpSpPr>
        <p:grpSp>
          <p:nvGrpSpPr>
            <p:cNvPr id="53403" name="Group 170"/>
            <p:cNvGrpSpPr>
              <a:grpSpLocks/>
            </p:cNvGrpSpPr>
            <p:nvPr/>
          </p:nvGrpSpPr>
          <p:grpSpPr bwMode="auto">
            <a:xfrm>
              <a:off x="1366" y="2904"/>
              <a:ext cx="1200" cy="48"/>
              <a:chOff x="1368" y="3480"/>
              <a:chExt cx="1200" cy="48"/>
            </a:xfrm>
          </p:grpSpPr>
          <p:sp>
            <p:nvSpPr>
              <p:cNvPr id="53405" name="Oval 171"/>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6" name="Oval 172"/>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7" name="Oval 173"/>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8" name="Oval 174"/>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9" name="Oval 175"/>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0" name="Oval 176"/>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1" name="Oval 177"/>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2" name="Oval 178"/>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3" name="Oval 179"/>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4" name="Oval 180"/>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5" name="Oval 181"/>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6" name="Oval 182"/>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7" name="Oval 183"/>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8" name="Oval 184"/>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19" name="Oval 185"/>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20" name="Oval 186"/>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404" name="Oval 187"/>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1" name="Group 188"/>
          <p:cNvGrpSpPr>
            <a:grpSpLocks/>
          </p:cNvGrpSpPr>
          <p:nvPr/>
        </p:nvGrpSpPr>
        <p:grpSpPr bwMode="auto">
          <a:xfrm>
            <a:off x="2171700" y="4381500"/>
            <a:ext cx="1905000" cy="76200"/>
            <a:chOff x="1366" y="2904"/>
            <a:chExt cx="1200" cy="48"/>
          </a:xfrm>
        </p:grpSpPr>
        <p:grpSp>
          <p:nvGrpSpPr>
            <p:cNvPr id="53385" name="Group 189"/>
            <p:cNvGrpSpPr>
              <a:grpSpLocks/>
            </p:cNvGrpSpPr>
            <p:nvPr/>
          </p:nvGrpSpPr>
          <p:grpSpPr bwMode="auto">
            <a:xfrm>
              <a:off x="1366" y="2904"/>
              <a:ext cx="1200" cy="48"/>
              <a:chOff x="1368" y="3480"/>
              <a:chExt cx="1200" cy="48"/>
            </a:xfrm>
          </p:grpSpPr>
          <p:sp>
            <p:nvSpPr>
              <p:cNvPr id="53387" name="Oval 190"/>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8" name="Oval 191"/>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9" name="Oval 192"/>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0" name="Oval 193"/>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1" name="Oval 194"/>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2" name="Oval 195"/>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3" name="Oval 196"/>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4" name="Oval 197"/>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5" name="Oval 198"/>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6" name="Oval 199"/>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7" name="Oval 200"/>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8" name="Oval 201"/>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99" name="Oval 202"/>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0" name="Oval 203"/>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1" name="Oval 204"/>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402" name="Oval 205"/>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386" name="Oval 206"/>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2" name="Group 207"/>
          <p:cNvGrpSpPr>
            <a:grpSpLocks/>
          </p:cNvGrpSpPr>
          <p:nvPr/>
        </p:nvGrpSpPr>
        <p:grpSpPr bwMode="auto">
          <a:xfrm>
            <a:off x="2174875" y="3462338"/>
            <a:ext cx="1905000" cy="76200"/>
            <a:chOff x="1366" y="2904"/>
            <a:chExt cx="1200" cy="48"/>
          </a:xfrm>
        </p:grpSpPr>
        <p:grpSp>
          <p:nvGrpSpPr>
            <p:cNvPr id="53367" name="Group 208"/>
            <p:cNvGrpSpPr>
              <a:grpSpLocks/>
            </p:cNvGrpSpPr>
            <p:nvPr/>
          </p:nvGrpSpPr>
          <p:grpSpPr bwMode="auto">
            <a:xfrm>
              <a:off x="1366" y="2904"/>
              <a:ext cx="1200" cy="48"/>
              <a:chOff x="1368" y="3480"/>
              <a:chExt cx="1200" cy="48"/>
            </a:xfrm>
          </p:grpSpPr>
          <p:sp>
            <p:nvSpPr>
              <p:cNvPr id="53369" name="Oval 209"/>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0" name="Oval 210"/>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1" name="Oval 211"/>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2" name="Oval 212"/>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3" name="Oval 213"/>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4" name="Oval 214"/>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5" name="Oval 215"/>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6" name="Oval 216"/>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7" name="Oval 217"/>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8" name="Oval 218"/>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79" name="Oval 219"/>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0" name="Oval 220"/>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1" name="Oval 221"/>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2" name="Oval 222"/>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3" name="Oval 223"/>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84" name="Oval 224"/>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368" name="Oval 225"/>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4" name="Group 227"/>
          <p:cNvGrpSpPr>
            <a:grpSpLocks/>
          </p:cNvGrpSpPr>
          <p:nvPr/>
        </p:nvGrpSpPr>
        <p:grpSpPr bwMode="auto">
          <a:xfrm>
            <a:off x="2166938" y="5157788"/>
            <a:ext cx="1905000" cy="76200"/>
            <a:chOff x="1366" y="2904"/>
            <a:chExt cx="1200" cy="48"/>
          </a:xfrm>
        </p:grpSpPr>
        <p:grpSp>
          <p:nvGrpSpPr>
            <p:cNvPr id="53349" name="Group 228"/>
            <p:cNvGrpSpPr>
              <a:grpSpLocks/>
            </p:cNvGrpSpPr>
            <p:nvPr/>
          </p:nvGrpSpPr>
          <p:grpSpPr bwMode="auto">
            <a:xfrm>
              <a:off x="1366" y="2904"/>
              <a:ext cx="1200" cy="48"/>
              <a:chOff x="1368" y="3480"/>
              <a:chExt cx="1200" cy="48"/>
            </a:xfrm>
          </p:grpSpPr>
          <p:sp>
            <p:nvSpPr>
              <p:cNvPr id="53351" name="Oval 229"/>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2" name="Oval 230"/>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3" name="Oval 231"/>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4" name="Oval 232"/>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5" name="Oval 233"/>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6" name="Oval 234"/>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7" name="Oval 235"/>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8" name="Oval 236"/>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59" name="Oval 237"/>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0" name="Oval 238"/>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1" name="Oval 239"/>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2" name="Oval 240"/>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3" name="Oval 241"/>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4" name="Oval 242"/>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5" name="Oval 243"/>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66" name="Oval 244"/>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350" name="Oval 245"/>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5" name="Group 246"/>
          <p:cNvGrpSpPr>
            <a:grpSpLocks/>
          </p:cNvGrpSpPr>
          <p:nvPr/>
        </p:nvGrpSpPr>
        <p:grpSpPr bwMode="auto">
          <a:xfrm>
            <a:off x="2173288" y="4257675"/>
            <a:ext cx="1905000" cy="76200"/>
            <a:chOff x="1366" y="2904"/>
            <a:chExt cx="1200" cy="48"/>
          </a:xfrm>
        </p:grpSpPr>
        <p:grpSp>
          <p:nvGrpSpPr>
            <p:cNvPr id="53331" name="Group 247"/>
            <p:cNvGrpSpPr>
              <a:grpSpLocks/>
            </p:cNvGrpSpPr>
            <p:nvPr/>
          </p:nvGrpSpPr>
          <p:grpSpPr bwMode="auto">
            <a:xfrm>
              <a:off x="1366" y="2904"/>
              <a:ext cx="1200" cy="48"/>
              <a:chOff x="1368" y="3480"/>
              <a:chExt cx="1200" cy="48"/>
            </a:xfrm>
          </p:grpSpPr>
          <p:sp>
            <p:nvSpPr>
              <p:cNvPr id="53333" name="Oval 248"/>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4" name="Oval 249"/>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5" name="Oval 250"/>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6" name="Oval 251"/>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7" name="Oval 252"/>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8" name="Oval 253"/>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9" name="Oval 254"/>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0" name="Oval 255"/>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1" name="Oval 256"/>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2" name="Oval 257"/>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3" name="Oval 258"/>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4" name="Oval 259"/>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5" name="Oval 260"/>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6" name="Oval 261"/>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7" name="Oval 262"/>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48" name="Oval 263"/>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332" name="Oval 264"/>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6" name="Group 265"/>
          <p:cNvGrpSpPr>
            <a:grpSpLocks/>
          </p:cNvGrpSpPr>
          <p:nvPr/>
        </p:nvGrpSpPr>
        <p:grpSpPr bwMode="auto">
          <a:xfrm>
            <a:off x="2166938" y="3338513"/>
            <a:ext cx="1905000" cy="76200"/>
            <a:chOff x="1366" y="2904"/>
            <a:chExt cx="1200" cy="48"/>
          </a:xfrm>
        </p:grpSpPr>
        <p:grpSp>
          <p:nvGrpSpPr>
            <p:cNvPr id="53313" name="Group 266"/>
            <p:cNvGrpSpPr>
              <a:grpSpLocks/>
            </p:cNvGrpSpPr>
            <p:nvPr/>
          </p:nvGrpSpPr>
          <p:grpSpPr bwMode="auto">
            <a:xfrm>
              <a:off x="1366" y="2904"/>
              <a:ext cx="1200" cy="48"/>
              <a:chOff x="1368" y="3480"/>
              <a:chExt cx="1200" cy="48"/>
            </a:xfrm>
          </p:grpSpPr>
          <p:sp>
            <p:nvSpPr>
              <p:cNvPr id="53315" name="Oval 267"/>
              <p:cNvSpPr>
                <a:spLocks noChangeArrowheads="1"/>
              </p:cNvSpPr>
              <p:nvPr/>
            </p:nvSpPr>
            <p:spPr bwMode="auto">
              <a:xfrm>
                <a:off x="187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6" name="Oval 268"/>
              <p:cNvSpPr>
                <a:spLocks noChangeArrowheads="1"/>
              </p:cNvSpPr>
              <p:nvPr/>
            </p:nvSpPr>
            <p:spPr bwMode="auto">
              <a:xfrm>
                <a:off x="180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7" name="Oval 269"/>
              <p:cNvSpPr>
                <a:spLocks noChangeArrowheads="1"/>
              </p:cNvSpPr>
              <p:nvPr/>
            </p:nvSpPr>
            <p:spPr bwMode="auto">
              <a:xfrm>
                <a:off x="172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8" name="Oval 270"/>
              <p:cNvSpPr>
                <a:spLocks noChangeArrowheads="1"/>
              </p:cNvSpPr>
              <p:nvPr/>
            </p:nvSpPr>
            <p:spPr bwMode="auto">
              <a:xfrm>
                <a:off x="165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9" name="Oval 271"/>
              <p:cNvSpPr>
                <a:spLocks noChangeArrowheads="1"/>
              </p:cNvSpPr>
              <p:nvPr/>
            </p:nvSpPr>
            <p:spPr bwMode="auto">
              <a:xfrm>
                <a:off x="158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0" name="Oval 272"/>
              <p:cNvSpPr>
                <a:spLocks noChangeArrowheads="1"/>
              </p:cNvSpPr>
              <p:nvPr/>
            </p:nvSpPr>
            <p:spPr bwMode="auto">
              <a:xfrm>
                <a:off x="151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1" name="Oval 273"/>
              <p:cNvSpPr>
                <a:spLocks noChangeArrowheads="1"/>
              </p:cNvSpPr>
              <p:nvPr/>
            </p:nvSpPr>
            <p:spPr bwMode="auto">
              <a:xfrm>
                <a:off x="144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2" name="Oval 274"/>
              <p:cNvSpPr>
                <a:spLocks noChangeArrowheads="1"/>
              </p:cNvSpPr>
              <p:nvPr/>
            </p:nvSpPr>
            <p:spPr bwMode="auto">
              <a:xfrm>
                <a:off x="136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3" name="Oval 275"/>
              <p:cNvSpPr>
                <a:spLocks noChangeArrowheads="1"/>
              </p:cNvSpPr>
              <p:nvPr/>
            </p:nvSpPr>
            <p:spPr bwMode="auto">
              <a:xfrm>
                <a:off x="252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4" name="Oval 276"/>
              <p:cNvSpPr>
                <a:spLocks noChangeArrowheads="1"/>
              </p:cNvSpPr>
              <p:nvPr/>
            </p:nvSpPr>
            <p:spPr bwMode="auto">
              <a:xfrm>
                <a:off x="244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5" name="Oval 277"/>
              <p:cNvSpPr>
                <a:spLocks noChangeArrowheads="1"/>
              </p:cNvSpPr>
              <p:nvPr/>
            </p:nvSpPr>
            <p:spPr bwMode="auto">
              <a:xfrm>
                <a:off x="237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6" name="Oval 278"/>
              <p:cNvSpPr>
                <a:spLocks noChangeArrowheads="1"/>
              </p:cNvSpPr>
              <p:nvPr/>
            </p:nvSpPr>
            <p:spPr bwMode="auto">
              <a:xfrm>
                <a:off x="2304"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7" name="Oval 279"/>
              <p:cNvSpPr>
                <a:spLocks noChangeArrowheads="1"/>
              </p:cNvSpPr>
              <p:nvPr/>
            </p:nvSpPr>
            <p:spPr bwMode="auto">
              <a:xfrm>
                <a:off x="2232"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8" name="Oval 280"/>
              <p:cNvSpPr>
                <a:spLocks noChangeArrowheads="1"/>
              </p:cNvSpPr>
              <p:nvPr/>
            </p:nvSpPr>
            <p:spPr bwMode="auto">
              <a:xfrm>
                <a:off x="2160"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29" name="Oval 281"/>
              <p:cNvSpPr>
                <a:spLocks noChangeArrowheads="1"/>
              </p:cNvSpPr>
              <p:nvPr/>
            </p:nvSpPr>
            <p:spPr bwMode="auto">
              <a:xfrm>
                <a:off x="2088"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30" name="Oval 282"/>
              <p:cNvSpPr>
                <a:spLocks noChangeArrowheads="1"/>
              </p:cNvSpPr>
              <p:nvPr/>
            </p:nvSpPr>
            <p:spPr bwMode="auto">
              <a:xfrm>
                <a:off x="2016" y="3480"/>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314" name="Oval 283"/>
            <p:cNvSpPr>
              <a:spLocks noChangeArrowheads="1"/>
            </p:cNvSpPr>
            <p:nvPr/>
          </p:nvSpPr>
          <p:spPr bwMode="auto">
            <a:xfrm>
              <a:off x="1940" y="2904"/>
              <a:ext cx="48" cy="48"/>
            </a:xfrm>
            <a:prstGeom prst="ellipse">
              <a:avLst/>
            </a:prstGeom>
            <a:solidFill>
              <a:srgbClr val="FF0000"/>
            </a:solidFill>
            <a:ln w="9525">
              <a:solidFill>
                <a:srgbClr val="FF000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3288" name="Group 285"/>
          <p:cNvGrpSpPr>
            <a:grpSpLocks/>
          </p:cNvGrpSpPr>
          <p:nvPr/>
        </p:nvGrpSpPr>
        <p:grpSpPr bwMode="auto">
          <a:xfrm>
            <a:off x="1066800" y="1892300"/>
            <a:ext cx="5321300" cy="3930650"/>
            <a:chOff x="672" y="1192"/>
            <a:chExt cx="3352" cy="2476"/>
          </a:xfrm>
        </p:grpSpPr>
        <p:sp>
          <p:nvSpPr>
            <p:cNvPr id="53297" name="Line 286"/>
            <p:cNvSpPr>
              <a:spLocks noChangeShapeType="1"/>
            </p:cNvSpPr>
            <p:nvPr/>
          </p:nvSpPr>
          <p:spPr bwMode="auto">
            <a:xfrm>
              <a:off x="672" y="3504"/>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53298" name="Group 287"/>
            <p:cNvGrpSpPr>
              <a:grpSpLocks/>
            </p:cNvGrpSpPr>
            <p:nvPr/>
          </p:nvGrpSpPr>
          <p:grpSpPr bwMode="auto">
            <a:xfrm>
              <a:off x="3408" y="3360"/>
              <a:ext cx="616" cy="308"/>
              <a:chOff x="3936" y="3072"/>
              <a:chExt cx="616" cy="308"/>
            </a:xfrm>
          </p:grpSpPr>
          <p:sp>
            <p:nvSpPr>
              <p:cNvPr id="53303" name="Rectangle 288"/>
              <p:cNvSpPr>
                <a:spLocks noChangeArrowheads="1"/>
              </p:cNvSpPr>
              <p:nvPr/>
            </p:nvSpPr>
            <p:spPr bwMode="auto">
              <a:xfrm>
                <a:off x="3936" y="3178"/>
                <a:ext cx="71" cy="134"/>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4" name="Rectangle 289"/>
              <p:cNvSpPr>
                <a:spLocks noChangeArrowheads="1"/>
              </p:cNvSpPr>
              <p:nvPr/>
            </p:nvSpPr>
            <p:spPr bwMode="auto">
              <a:xfrm>
                <a:off x="4480" y="3201"/>
                <a:ext cx="72" cy="111"/>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5" name="Rectangle 290"/>
              <p:cNvSpPr>
                <a:spLocks noChangeArrowheads="1"/>
              </p:cNvSpPr>
              <p:nvPr/>
            </p:nvSpPr>
            <p:spPr bwMode="auto">
              <a:xfrm>
                <a:off x="4290" y="3112"/>
                <a:ext cx="215" cy="17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6" name="Rectangle 291"/>
              <p:cNvSpPr>
                <a:spLocks noChangeArrowheads="1"/>
              </p:cNvSpPr>
              <p:nvPr/>
            </p:nvSpPr>
            <p:spPr bwMode="auto">
              <a:xfrm>
                <a:off x="3995" y="3072"/>
                <a:ext cx="378" cy="240"/>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7" name="Oval 292"/>
              <p:cNvSpPr>
                <a:spLocks noChangeArrowheads="1"/>
              </p:cNvSpPr>
              <p:nvPr/>
            </p:nvSpPr>
            <p:spPr bwMode="auto">
              <a:xfrm>
                <a:off x="3991"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8" name="Oval 293"/>
              <p:cNvSpPr>
                <a:spLocks noChangeArrowheads="1"/>
              </p:cNvSpPr>
              <p:nvPr/>
            </p:nvSpPr>
            <p:spPr bwMode="auto">
              <a:xfrm>
                <a:off x="4338" y="3223"/>
                <a:ext cx="167" cy="157"/>
              </a:xfrm>
              <a:prstGeom prst="ellipse">
                <a:avLst/>
              </a:prstGeom>
              <a:solidFill>
                <a:srgbClr val="00CC99"/>
              </a:solidFill>
              <a:ln w="190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09" name="Rectangle 294"/>
              <p:cNvSpPr>
                <a:spLocks noChangeArrowheads="1"/>
              </p:cNvSpPr>
              <p:nvPr/>
            </p:nvSpPr>
            <p:spPr bwMode="auto">
              <a:xfrm>
                <a:off x="4462" y="3135"/>
                <a:ext cx="26" cy="67"/>
              </a:xfrm>
              <a:prstGeom prst="rect">
                <a:avLst/>
              </a:prstGeom>
              <a:solidFill>
                <a:srgbClr val="FFFFFF"/>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0" name="Rectangle 295"/>
              <p:cNvSpPr>
                <a:spLocks noChangeArrowheads="1"/>
              </p:cNvSpPr>
              <p:nvPr/>
            </p:nvSpPr>
            <p:spPr bwMode="auto">
              <a:xfrm>
                <a:off x="4409" y="3127"/>
                <a:ext cx="48" cy="89"/>
              </a:xfrm>
              <a:prstGeom prst="rect">
                <a:avLst/>
              </a:prstGeom>
              <a:solidFill>
                <a:srgbClr val="00CC99"/>
              </a:solidFill>
              <a:ln w="6350">
                <a:solidFill>
                  <a:schemeClr val="hlink"/>
                </a:solidFill>
                <a:miter lim="800000"/>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1" name="Oval 296"/>
              <p:cNvSpPr>
                <a:spLocks noChangeArrowheads="1"/>
              </p:cNvSpPr>
              <p:nvPr/>
            </p:nvSpPr>
            <p:spPr bwMode="auto">
              <a:xfrm>
                <a:off x="4051" y="3276"/>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3312" name="Oval 297"/>
              <p:cNvSpPr>
                <a:spLocks noChangeArrowheads="1"/>
              </p:cNvSpPr>
              <p:nvPr/>
            </p:nvSpPr>
            <p:spPr bwMode="auto">
              <a:xfrm>
                <a:off x="4398" y="3275"/>
                <a:ext cx="48" cy="45"/>
              </a:xfrm>
              <a:prstGeom prst="ellipse">
                <a:avLst/>
              </a:prstGeom>
              <a:solidFill>
                <a:srgbClr val="000000"/>
              </a:solidFill>
              <a:ln w="6350">
                <a:solidFill>
                  <a:schemeClr val="hlink"/>
                </a:solidFill>
                <a:round/>
                <a:headEnd/>
                <a:tailEnd/>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299" name="Line 298"/>
            <p:cNvSpPr>
              <a:spLocks noChangeShapeType="1"/>
            </p:cNvSpPr>
            <p:nvPr/>
          </p:nvSpPr>
          <p:spPr bwMode="auto">
            <a:xfrm>
              <a:off x="672" y="235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3300" name="Line 299"/>
            <p:cNvSpPr>
              <a:spLocks noChangeShapeType="1"/>
            </p:cNvSpPr>
            <p:nvPr/>
          </p:nvSpPr>
          <p:spPr bwMode="auto">
            <a:xfrm>
              <a:off x="672" y="1192"/>
              <a:ext cx="2736"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3301" name="Line 300"/>
            <p:cNvSpPr>
              <a:spLocks noChangeShapeType="1"/>
            </p:cNvSpPr>
            <p:nvPr/>
          </p:nvSpPr>
          <p:spPr bwMode="auto">
            <a:xfrm>
              <a:off x="3408" y="1200"/>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3302" name="Line 301"/>
            <p:cNvSpPr>
              <a:spLocks noChangeShapeType="1"/>
            </p:cNvSpPr>
            <p:nvPr/>
          </p:nvSpPr>
          <p:spPr bwMode="auto">
            <a:xfrm>
              <a:off x="672" y="2352"/>
              <a:ext cx="0" cy="115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53289" name="Text Box 302"/>
          <p:cNvSpPr txBox="1">
            <a:spLocks noChangeArrowheads="1"/>
          </p:cNvSpPr>
          <p:nvPr/>
        </p:nvSpPr>
        <p:spPr bwMode="auto">
          <a:xfrm>
            <a:off x="5245100" y="4983163"/>
            <a:ext cx="13954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Recording Truck</a:t>
            </a:r>
            <a:endParaRPr lang="en-US" altLang="en-US" sz="1200" b="1" dirty="0">
              <a:latin typeface="Arial" panose="020B0604020202020204" pitchFamily="34" charset="0"/>
            </a:endParaRPr>
          </a:p>
        </p:txBody>
      </p:sp>
      <p:sp>
        <p:nvSpPr>
          <p:cNvPr id="53290" name="Text Box 303"/>
          <p:cNvSpPr txBox="1">
            <a:spLocks noChangeArrowheads="1"/>
          </p:cNvSpPr>
          <p:nvPr/>
        </p:nvSpPr>
        <p:spPr bwMode="auto">
          <a:xfrm>
            <a:off x="4852988" y="4267200"/>
            <a:ext cx="9064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Midpoints</a:t>
            </a:r>
          </a:p>
        </p:txBody>
      </p:sp>
      <p:sp>
        <p:nvSpPr>
          <p:cNvPr id="53291" name="Text Box 304"/>
          <p:cNvSpPr txBox="1">
            <a:spLocks noChangeArrowheads="1"/>
          </p:cNvSpPr>
          <p:nvPr/>
        </p:nvSpPr>
        <p:spPr bwMode="auto">
          <a:xfrm>
            <a:off x="1600200" y="4800600"/>
            <a:ext cx="8524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Vibrators</a:t>
            </a:r>
          </a:p>
        </p:txBody>
      </p:sp>
      <p:sp>
        <p:nvSpPr>
          <p:cNvPr id="53292" name="Line 305"/>
          <p:cNvSpPr>
            <a:spLocks noChangeShapeType="1"/>
          </p:cNvSpPr>
          <p:nvPr/>
        </p:nvSpPr>
        <p:spPr bwMode="auto">
          <a:xfrm flipH="1" flipV="1">
            <a:off x="4191000" y="4343400"/>
            <a:ext cx="533400" cy="762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3293" name="Line 306"/>
          <p:cNvSpPr>
            <a:spLocks noChangeShapeType="1"/>
          </p:cNvSpPr>
          <p:nvPr/>
        </p:nvSpPr>
        <p:spPr bwMode="auto">
          <a:xfrm flipV="1">
            <a:off x="2514600" y="4876800"/>
            <a:ext cx="457200" cy="762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3294" name="Text Box 307"/>
          <p:cNvSpPr txBox="1">
            <a:spLocks noChangeArrowheads="1"/>
          </p:cNvSpPr>
          <p:nvPr/>
        </p:nvSpPr>
        <p:spPr bwMode="auto">
          <a:xfrm>
            <a:off x="3352800" y="1536700"/>
            <a:ext cx="14017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Receiver Groups</a:t>
            </a:r>
          </a:p>
        </p:txBody>
      </p:sp>
      <p:sp>
        <p:nvSpPr>
          <p:cNvPr id="53295" name="Text Box 308"/>
          <p:cNvSpPr txBox="1">
            <a:spLocks noChangeArrowheads="1"/>
          </p:cNvSpPr>
          <p:nvPr/>
        </p:nvSpPr>
        <p:spPr bwMode="auto">
          <a:xfrm>
            <a:off x="2133600" y="5818674"/>
            <a:ext cx="22018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200" b="1" dirty="0">
                <a:solidFill>
                  <a:schemeClr val="bg1"/>
                </a:solidFill>
                <a:latin typeface="Arial" panose="020B0604020202020204" pitchFamily="34" charset="0"/>
              </a:rPr>
              <a:t>250 Meter Midpoint Spacing</a:t>
            </a:r>
            <a:endParaRPr lang="en-US" altLang="en-US" sz="1200" b="1" dirty="0">
              <a:latin typeface="Arial" panose="020B0604020202020204" pitchFamily="34" charset="0"/>
            </a:endParaRPr>
          </a:p>
        </p:txBody>
      </p:sp>
      <p:sp>
        <p:nvSpPr>
          <p:cNvPr id="53296" name="Rectangle 310"/>
          <p:cNvSpPr>
            <a:spLocks noChangeArrowheads="1"/>
          </p:cNvSpPr>
          <p:nvPr/>
        </p:nvSpPr>
        <p:spPr bwMode="auto">
          <a:xfrm>
            <a:off x="200025" y="3175"/>
            <a:ext cx="777240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800" b="1" dirty="0">
                <a:solidFill>
                  <a:srgbClr val="FF0000"/>
                </a:solidFill>
                <a:latin typeface="Tahoma" panose="020B0604030504040204" pitchFamily="34" charset="0"/>
              </a:rPr>
              <a:t>3D Land Acquisition</a:t>
            </a:r>
          </a:p>
        </p:txBody>
      </p:sp>
      <p:sp>
        <p:nvSpPr>
          <p:cNvPr id="310" name="TextBox 309"/>
          <p:cNvSpPr txBox="1"/>
          <p:nvPr/>
        </p:nvSpPr>
        <p:spPr>
          <a:xfrm>
            <a:off x="5871797" y="2220687"/>
            <a:ext cx="2582823" cy="646331"/>
          </a:xfrm>
          <a:prstGeom prst="rect">
            <a:avLst/>
          </a:prstGeom>
          <a:solidFill>
            <a:srgbClr val="FFFFCC"/>
          </a:solidFill>
        </p:spPr>
        <p:txBody>
          <a:bodyPr wrap="none" rtlCol="0">
            <a:spAutoFit/>
          </a:bodyPr>
          <a:lstStyle/>
          <a:p>
            <a:r>
              <a:rPr lang="en-US" sz="1800" b="1" dirty="0" smtClean="0">
                <a:latin typeface="Arial" pitchFamily="34" charset="0"/>
                <a:cs typeface="Arial" pitchFamily="34" charset="0"/>
              </a:rPr>
              <a:t>4</a:t>
            </a:r>
            <a:r>
              <a:rPr lang="en-US" sz="1800" dirty="0" smtClean="0">
                <a:latin typeface="Arial" pitchFamily="34" charset="0"/>
                <a:cs typeface="Arial" pitchFamily="34" charset="0"/>
              </a:rPr>
              <a:t> Vibration Point</a:t>
            </a:r>
          </a:p>
          <a:p>
            <a:r>
              <a:rPr lang="en-US" sz="1800" b="1" dirty="0" smtClean="0">
                <a:latin typeface="Arial" pitchFamily="34" charset="0"/>
                <a:cs typeface="Arial" pitchFamily="34" charset="0"/>
              </a:rPr>
              <a:t>3</a:t>
            </a:r>
            <a:r>
              <a:rPr lang="en-US" sz="1800" dirty="0" smtClean="0">
                <a:latin typeface="Arial" pitchFamily="34" charset="0"/>
                <a:cs typeface="Arial" pitchFamily="34" charset="0"/>
              </a:rPr>
              <a:t> Active Receiver Lines</a:t>
            </a:r>
            <a:endParaRPr lang="en-US" sz="1800" dirty="0">
              <a:latin typeface="Arial" pitchFamily="34" charset="0"/>
              <a:cs typeface="Arial" pitchFamily="34" charset="0"/>
            </a:endParaRPr>
          </a:p>
        </p:txBody>
      </p:sp>
      <p:sp>
        <p:nvSpPr>
          <p:cNvPr id="519225" name="Text Box 57"/>
          <p:cNvSpPr txBox="1">
            <a:spLocks noChangeArrowheads="1"/>
          </p:cNvSpPr>
          <p:nvPr/>
        </p:nvSpPr>
        <p:spPr bwMode="auto">
          <a:xfrm>
            <a:off x="2943225" y="5300663"/>
            <a:ext cx="354013" cy="457200"/>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b="1" dirty="0">
                <a:solidFill>
                  <a:schemeClr val="bg1"/>
                </a:solidFill>
                <a:latin typeface="Arial" charset="0"/>
              </a:rPr>
              <a:t>x</a:t>
            </a:r>
          </a:p>
        </p:txBody>
      </p:sp>
      <p:sp>
        <p:nvSpPr>
          <p:cNvPr id="519336" name="Text Box 168"/>
          <p:cNvSpPr txBox="1">
            <a:spLocks noChangeArrowheads="1"/>
          </p:cNvSpPr>
          <p:nvPr/>
        </p:nvSpPr>
        <p:spPr bwMode="auto">
          <a:xfrm>
            <a:off x="2943225" y="5081588"/>
            <a:ext cx="354013" cy="457200"/>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b="1" dirty="0">
                <a:solidFill>
                  <a:schemeClr val="bg1"/>
                </a:solidFill>
                <a:latin typeface="Arial" charset="0"/>
              </a:rPr>
              <a:t>x</a:t>
            </a:r>
          </a:p>
        </p:txBody>
      </p:sp>
      <p:sp>
        <p:nvSpPr>
          <p:cNvPr id="519394" name="Text Box 226"/>
          <p:cNvSpPr txBox="1">
            <a:spLocks noChangeArrowheads="1"/>
          </p:cNvSpPr>
          <p:nvPr/>
        </p:nvSpPr>
        <p:spPr bwMode="auto">
          <a:xfrm>
            <a:off x="2943225" y="4610100"/>
            <a:ext cx="354013" cy="457200"/>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b="1" dirty="0">
                <a:solidFill>
                  <a:schemeClr val="bg1"/>
                </a:solidFill>
                <a:latin typeface="Arial" charset="0"/>
              </a:rPr>
              <a:t>x</a:t>
            </a:r>
          </a:p>
        </p:txBody>
      </p:sp>
      <p:sp>
        <p:nvSpPr>
          <p:cNvPr id="519452" name="Text Box 284"/>
          <p:cNvSpPr txBox="1">
            <a:spLocks noChangeArrowheads="1"/>
          </p:cNvSpPr>
          <p:nvPr/>
        </p:nvSpPr>
        <p:spPr bwMode="auto">
          <a:xfrm>
            <a:off x="2943225" y="4843463"/>
            <a:ext cx="354013" cy="457200"/>
          </a:xfrm>
          <a:prstGeom prst="rect">
            <a:avLst/>
          </a:prstGeom>
          <a:noFill/>
          <a:ln w="9525">
            <a:noFill/>
            <a:miter lim="800000"/>
            <a:headEnd/>
            <a:tailEnd/>
          </a:ln>
          <a:effectLst>
            <a:outerShdw dist="17961" dir="2700000" algn="ctr" rotWithShape="0">
              <a:schemeClr val="tx1"/>
            </a:outerShdw>
          </a:effectLst>
        </p:spPr>
        <p:txBody>
          <a:bodyPr wrap="none">
            <a:spAutoFit/>
          </a:bodyPr>
          <a:lstStyle/>
          <a:p>
            <a:pPr>
              <a:defRPr/>
            </a:pPr>
            <a:r>
              <a:rPr lang="en-US" b="1" dirty="0">
                <a:solidFill>
                  <a:schemeClr val="bg1"/>
                </a:solidFill>
                <a:latin typeface="Arial" charset="0"/>
              </a:rPr>
              <a:t>x</a:t>
            </a:r>
          </a:p>
        </p:txBody>
      </p:sp>
    </p:spTree>
    <p:extLst>
      <p:ext uri="{BB962C8B-B14F-4D97-AF65-F5344CB8AC3E}">
        <p14:creationId xmlns:p14="http://schemas.microsoft.com/office/powerpoint/2010/main" val="296876148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5"/>
          <p:cNvSpPr>
            <a:spLocks noGrp="1" noChangeArrowheads="1"/>
          </p:cNvSpPr>
          <p:nvPr>
            <p:ph type="title"/>
          </p:nvPr>
        </p:nvSpPr>
        <p:spPr/>
        <p:txBody>
          <a:bodyPr/>
          <a:lstStyle/>
          <a:p>
            <a:r>
              <a:rPr lang="en-US" altLang="en-US" dirty="0" smtClean="0"/>
              <a:t>Acquisition “Footprint”</a:t>
            </a:r>
          </a:p>
        </p:txBody>
      </p:sp>
      <p:sp>
        <p:nvSpPr>
          <p:cNvPr id="54277" name="Rectangle 3"/>
          <p:cNvSpPr>
            <a:spLocks noGrp="1" noChangeArrowheads="1"/>
          </p:cNvSpPr>
          <p:nvPr>
            <p:ph type="body" idx="4294967295"/>
          </p:nvPr>
        </p:nvSpPr>
        <p:spPr>
          <a:xfrm>
            <a:off x="338138" y="1128713"/>
            <a:ext cx="5897562" cy="4114800"/>
          </a:xfrm>
        </p:spPr>
        <p:txBody>
          <a:bodyPr/>
          <a:lstStyle/>
          <a:p>
            <a:pPr marL="284163" indent="-284163">
              <a:lnSpc>
                <a:spcPct val="95000"/>
              </a:lnSpc>
              <a:spcBef>
                <a:spcPct val="40000"/>
              </a:spcBef>
              <a:tabLst>
                <a:tab pos="522288" algn="l"/>
              </a:tabLst>
            </a:pPr>
            <a:r>
              <a:rPr lang="en-US" altLang="en-US" sz="2400" dirty="0" smtClean="0">
                <a:latin typeface="Arial" panose="020B0604020202020204" pitchFamily="34" charset="0"/>
                <a:cs typeface="Arial" panose="020B0604020202020204" pitchFamily="34" charset="0"/>
              </a:rPr>
              <a:t>Amplitude artifacts oriented in the 	acquisition direction.</a:t>
            </a:r>
          </a:p>
          <a:p>
            <a:pPr marL="284163" indent="-284163">
              <a:lnSpc>
                <a:spcPct val="95000"/>
              </a:lnSpc>
              <a:spcBef>
                <a:spcPct val="40000"/>
              </a:spcBef>
              <a:tabLst>
                <a:tab pos="522288" algn="l"/>
              </a:tabLst>
            </a:pPr>
            <a:r>
              <a:rPr lang="en-US" altLang="en-US" sz="2400" dirty="0" smtClean="0">
                <a:latin typeface="Arial" panose="020B0604020202020204" pitchFamily="34" charset="0"/>
                <a:cs typeface="Arial" panose="020B0604020202020204" pitchFamily="34" charset="0"/>
              </a:rPr>
              <a:t>Processing assumptions are not 	consistent with the actual acquisition 	geometry.</a:t>
            </a:r>
          </a:p>
          <a:p>
            <a:pPr marL="284163" indent="-284163">
              <a:lnSpc>
                <a:spcPct val="95000"/>
              </a:lnSpc>
              <a:spcBef>
                <a:spcPct val="40000"/>
              </a:spcBef>
              <a:tabLst>
                <a:tab pos="522288" algn="l"/>
              </a:tabLst>
            </a:pPr>
            <a:r>
              <a:rPr lang="en-US" altLang="en-US" sz="2400" dirty="0" smtClean="0">
                <a:latin typeface="Arial" panose="020B0604020202020204" pitchFamily="34" charset="0"/>
                <a:cs typeface="Arial" panose="020B0604020202020204" pitchFamily="34" charset="0"/>
              </a:rPr>
              <a:t>Artifacts will decrease in magnitude 	with reflector depth.</a:t>
            </a:r>
          </a:p>
          <a:p>
            <a:pPr marL="284163" indent="-284163">
              <a:lnSpc>
                <a:spcPct val="95000"/>
              </a:lnSpc>
              <a:spcBef>
                <a:spcPct val="40000"/>
              </a:spcBef>
            </a:pPr>
            <a:r>
              <a:rPr lang="en-US" altLang="en-US" sz="2400" dirty="0" smtClean="0">
                <a:latin typeface="Arial" panose="020B0604020202020204" pitchFamily="34" charset="0"/>
                <a:cs typeface="Arial" panose="020B0604020202020204" pitchFamily="34" charset="0"/>
              </a:rPr>
              <a:t>Possible mitigation techniques:</a:t>
            </a:r>
          </a:p>
          <a:p>
            <a:pPr lvl="1">
              <a:lnSpc>
                <a:spcPct val="95000"/>
              </a:lnSpc>
              <a:spcBef>
                <a:spcPct val="40000"/>
              </a:spcBef>
            </a:pPr>
            <a:r>
              <a:rPr lang="en-US" altLang="en-US" sz="2000" dirty="0" smtClean="0">
                <a:latin typeface="Arial" panose="020B0604020202020204" pitchFamily="34" charset="0"/>
                <a:cs typeface="Arial" panose="020B0604020202020204" pitchFamily="34" charset="0"/>
              </a:rPr>
              <a:t>Acquisition (by infill shooting)</a:t>
            </a:r>
          </a:p>
          <a:p>
            <a:pPr lvl="1">
              <a:lnSpc>
                <a:spcPct val="95000"/>
              </a:lnSpc>
              <a:spcBef>
                <a:spcPct val="40000"/>
              </a:spcBef>
            </a:pPr>
            <a:r>
              <a:rPr lang="en-US" altLang="en-US" sz="2000" dirty="0" smtClean="0">
                <a:latin typeface="Arial" panose="020B0604020202020204" pitchFamily="34" charset="0"/>
                <a:cs typeface="Arial" panose="020B0604020202020204" pitchFamily="34" charset="0"/>
              </a:rPr>
              <a:t>Preprocessing (by flex binning or trace 	interpolation)</a:t>
            </a:r>
          </a:p>
          <a:p>
            <a:pPr lvl="1">
              <a:lnSpc>
                <a:spcPct val="95000"/>
              </a:lnSpc>
              <a:spcBef>
                <a:spcPct val="40000"/>
              </a:spcBef>
            </a:pPr>
            <a:r>
              <a:rPr lang="en-US" altLang="en-US" sz="2000" dirty="0" smtClean="0">
                <a:latin typeface="Arial" panose="020B0604020202020204" pitchFamily="34" charset="0"/>
                <a:cs typeface="Arial" panose="020B0604020202020204" pitchFamily="34" charset="0"/>
              </a:rPr>
              <a:t>Appropriate processing</a:t>
            </a:r>
          </a:p>
          <a:p>
            <a:pPr lvl="1">
              <a:lnSpc>
                <a:spcPct val="95000"/>
              </a:lnSpc>
              <a:spcBef>
                <a:spcPct val="40000"/>
              </a:spcBef>
            </a:pPr>
            <a:r>
              <a:rPr lang="en-US" altLang="en-US" sz="2000" dirty="0" smtClean="0">
                <a:latin typeface="Arial" panose="020B0604020202020204" pitchFamily="34" charset="0"/>
                <a:cs typeface="Arial" panose="020B0604020202020204" pitchFamily="34" charset="0"/>
              </a:rPr>
              <a:t>Post-processing (by map filtering)</a:t>
            </a:r>
          </a:p>
        </p:txBody>
      </p:sp>
      <p:sp>
        <p:nvSpPr>
          <p:cNvPr id="54278" name="Text Box 13"/>
          <p:cNvSpPr txBox="1">
            <a:spLocks noChangeArrowheads="1"/>
          </p:cNvSpPr>
          <p:nvPr/>
        </p:nvSpPr>
        <p:spPr bwMode="auto">
          <a:xfrm>
            <a:off x="6615113" y="5629970"/>
            <a:ext cx="2047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dirty="0">
                <a:latin typeface="Arial" panose="020B0604020202020204" pitchFamily="34" charset="0"/>
                <a:cs typeface="Arial" panose="020B0604020202020204" pitchFamily="34" charset="0"/>
              </a:rPr>
              <a:t>Seismic Amplitude along the WB</a:t>
            </a:r>
          </a:p>
        </p:txBody>
      </p:sp>
      <p:pic>
        <p:nvPicPr>
          <p:cNvPr id="54279" name="Picture 17" descr="f5"/>
          <p:cNvPicPr preferRelativeResize="0">
            <a:picLocks noChangeArrowheads="1"/>
          </p:cNvPicPr>
          <p:nvPr/>
        </p:nvPicPr>
        <p:blipFill>
          <a:blip r:embed="rId3" cstate="print">
            <a:extLst>
              <a:ext uri="{28A0092B-C50C-407E-A947-70E740481C1C}">
                <a14:useLocalDpi xmlns:a14="http://schemas.microsoft.com/office/drawing/2010/main" val="0"/>
              </a:ext>
            </a:extLst>
          </a:blip>
          <a:srcRect b="8058"/>
          <a:stretch>
            <a:fillRect/>
          </a:stretch>
        </p:blipFill>
        <p:spPr bwMode="auto">
          <a:xfrm>
            <a:off x="6226175" y="3151882"/>
            <a:ext cx="2794000"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1" name="Line 30"/>
          <p:cNvSpPr>
            <a:spLocks noChangeShapeType="1"/>
          </p:cNvSpPr>
          <p:nvPr/>
        </p:nvSpPr>
        <p:spPr bwMode="auto">
          <a:xfrm>
            <a:off x="7516813" y="3236020"/>
            <a:ext cx="0" cy="2359025"/>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p:nvGrpSpPr>
          <p:cNvPr id="10" name="Group 9"/>
          <p:cNvGrpSpPr/>
          <p:nvPr/>
        </p:nvGrpSpPr>
        <p:grpSpPr>
          <a:xfrm>
            <a:off x="6053138" y="1063625"/>
            <a:ext cx="2981325" cy="1711380"/>
            <a:chOff x="6053138" y="1063625"/>
            <a:chExt cx="2981325" cy="1082675"/>
          </a:xfrm>
        </p:grpSpPr>
        <p:pic>
          <p:nvPicPr>
            <p:cNvPr id="54280" name="Picture 29" descr="f3"/>
            <p:cNvPicPr>
              <a:picLocks noChangeAspect="1" noChangeArrowheads="1"/>
            </p:cNvPicPr>
            <p:nvPr/>
          </p:nvPicPr>
          <p:blipFill>
            <a:blip r:embed="rId4" cstate="print">
              <a:extLst>
                <a:ext uri="{28A0092B-C50C-407E-A947-70E740481C1C}">
                  <a14:useLocalDpi xmlns:a14="http://schemas.microsoft.com/office/drawing/2010/main" val="0"/>
                </a:ext>
              </a:extLst>
            </a:blip>
            <a:srcRect r="42725" b="70926"/>
            <a:stretch>
              <a:fillRect/>
            </a:stretch>
          </p:blipFill>
          <p:spPr bwMode="auto">
            <a:xfrm>
              <a:off x="6053138" y="1063625"/>
              <a:ext cx="2981325" cy="1082675"/>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
          <p:nvSpPr>
            <p:cNvPr id="54282" name="Freeform 31"/>
            <p:cNvSpPr>
              <a:spLocks/>
            </p:cNvSpPr>
            <p:nvPr/>
          </p:nvSpPr>
          <p:spPr bwMode="auto">
            <a:xfrm>
              <a:off x="6273800" y="1625600"/>
              <a:ext cx="2740025" cy="119063"/>
            </a:xfrm>
            <a:custGeom>
              <a:avLst/>
              <a:gdLst>
                <a:gd name="T0" fmla="*/ 0 w 1726"/>
                <a:gd name="T1" fmla="*/ 44 h 75"/>
                <a:gd name="T2" fmla="*/ 108 w 1726"/>
                <a:gd name="T3" fmla="*/ 42 h 75"/>
                <a:gd name="T4" fmla="*/ 152 w 1726"/>
                <a:gd name="T5" fmla="*/ 50 h 75"/>
                <a:gd name="T6" fmla="*/ 202 w 1726"/>
                <a:gd name="T7" fmla="*/ 6 h 75"/>
                <a:gd name="T8" fmla="*/ 230 w 1726"/>
                <a:gd name="T9" fmla="*/ 12 h 75"/>
                <a:gd name="T10" fmla="*/ 254 w 1726"/>
                <a:gd name="T11" fmla="*/ 44 h 75"/>
                <a:gd name="T12" fmla="*/ 318 w 1726"/>
                <a:gd name="T13" fmla="*/ 38 h 75"/>
                <a:gd name="T14" fmla="*/ 346 w 1726"/>
                <a:gd name="T15" fmla="*/ 66 h 75"/>
                <a:gd name="T16" fmla="*/ 388 w 1726"/>
                <a:gd name="T17" fmla="*/ 66 h 75"/>
                <a:gd name="T18" fmla="*/ 434 w 1726"/>
                <a:gd name="T19" fmla="*/ 50 h 75"/>
                <a:gd name="T20" fmla="*/ 506 w 1726"/>
                <a:gd name="T21" fmla="*/ 60 h 75"/>
                <a:gd name="T22" fmla="*/ 576 w 1726"/>
                <a:gd name="T23" fmla="*/ 50 h 75"/>
                <a:gd name="T24" fmla="*/ 640 w 1726"/>
                <a:gd name="T25" fmla="*/ 46 h 75"/>
                <a:gd name="T26" fmla="*/ 668 w 1726"/>
                <a:gd name="T27" fmla="*/ 74 h 75"/>
                <a:gd name="T28" fmla="*/ 686 w 1726"/>
                <a:gd name="T29" fmla="*/ 40 h 75"/>
                <a:gd name="T30" fmla="*/ 712 w 1726"/>
                <a:gd name="T31" fmla="*/ 48 h 75"/>
                <a:gd name="T32" fmla="*/ 732 w 1726"/>
                <a:gd name="T33" fmla="*/ 64 h 75"/>
                <a:gd name="T34" fmla="*/ 776 w 1726"/>
                <a:gd name="T35" fmla="*/ 32 h 75"/>
                <a:gd name="T36" fmla="*/ 828 w 1726"/>
                <a:gd name="T37" fmla="*/ 54 h 75"/>
                <a:gd name="T38" fmla="*/ 866 w 1726"/>
                <a:gd name="T39" fmla="*/ 38 h 75"/>
                <a:gd name="T40" fmla="*/ 952 w 1726"/>
                <a:gd name="T41" fmla="*/ 16 h 75"/>
                <a:gd name="T42" fmla="*/ 1066 w 1726"/>
                <a:gd name="T43" fmla="*/ 32 h 75"/>
                <a:gd name="T44" fmla="*/ 1166 w 1726"/>
                <a:gd name="T45" fmla="*/ 28 h 75"/>
                <a:gd name="T46" fmla="*/ 1286 w 1726"/>
                <a:gd name="T47" fmla="*/ 30 h 75"/>
                <a:gd name="T48" fmla="*/ 1404 w 1726"/>
                <a:gd name="T49" fmla="*/ 22 h 75"/>
                <a:gd name="T50" fmla="*/ 1430 w 1726"/>
                <a:gd name="T51" fmla="*/ 22 h 75"/>
                <a:gd name="T52" fmla="*/ 1452 w 1726"/>
                <a:gd name="T53" fmla="*/ 46 h 75"/>
                <a:gd name="T54" fmla="*/ 1506 w 1726"/>
                <a:gd name="T55" fmla="*/ 12 h 75"/>
                <a:gd name="T56" fmla="*/ 1672 w 1726"/>
                <a:gd name="T57" fmla="*/ 16 h 75"/>
                <a:gd name="T58" fmla="*/ 1726 w 1726"/>
                <a:gd name="T59" fmla="*/ 36 h 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726"/>
                <a:gd name="T91" fmla="*/ 0 h 75"/>
                <a:gd name="T92" fmla="*/ 1726 w 1726"/>
                <a:gd name="T93" fmla="*/ 75 h 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726" h="75">
                  <a:moveTo>
                    <a:pt x="0" y="44"/>
                  </a:moveTo>
                  <a:cubicBezTo>
                    <a:pt x="41" y="42"/>
                    <a:pt x="83" y="41"/>
                    <a:pt x="108" y="42"/>
                  </a:cubicBezTo>
                  <a:cubicBezTo>
                    <a:pt x="133" y="43"/>
                    <a:pt x="137" y="56"/>
                    <a:pt x="152" y="50"/>
                  </a:cubicBezTo>
                  <a:cubicBezTo>
                    <a:pt x="167" y="44"/>
                    <a:pt x="189" y="12"/>
                    <a:pt x="202" y="6"/>
                  </a:cubicBezTo>
                  <a:cubicBezTo>
                    <a:pt x="215" y="0"/>
                    <a:pt x="221" y="6"/>
                    <a:pt x="230" y="12"/>
                  </a:cubicBezTo>
                  <a:cubicBezTo>
                    <a:pt x="239" y="18"/>
                    <a:pt x="239" y="40"/>
                    <a:pt x="254" y="44"/>
                  </a:cubicBezTo>
                  <a:cubicBezTo>
                    <a:pt x="269" y="48"/>
                    <a:pt x="303" y="34"/>
                    <a:pt x="318" y="38"/>
                  </a:cubicBezTo>
                  <a:cubicBezTo>
                    <a:pt x="333" y="42"/>
                    <a:pt x="334" y="61"/>
                    <a:pt x="346" y="66"/>
                  </a:cubicBezTo>
                  <a:cubicBezTo>
                    <a:pt x="358" y="71"/>
                    <a:pt x="373" y="69"/>
                    <a:pt x="388" y="66"/>
                  </a:cubicBezTo>
                  <a:cubicBezTo>
                    <a:pt x="403" y="63"/>
                    <a:pt x="414" y="51"/>
                    <a:pt x="434" y="50"/>
                  </a:cubicBezTo>
                  <a:cubicBezTo>
                    <a:pt x="454" y="49"/>
                    <a:pt x="482" y="60"/>
                    <a:pt x="506" y="60"/>
                  </a:cubicBezTo>
                  <a:cubicBezTo>
                    <a:pt x="530" y="60"/>
                    <a:pt x="554" y="52"/>
                    <a:pt x="576" y="50"/>
                  </a:cubicBezTo>
                  <a:cubicBezTo>
                    <a:pt x="598" y="48"/>
                    <a:pt x="625" y="42"/>
                    <a:pt x="640" y="46"/>
                  </a:cubicBezTo>
                  <a:cubicBezTo>
                    <a:pt x="655" y="50"/>
                    <a:pt x="660" y="75"/>
                    <a:pt x="668" y="74"/>
                  </a:cubicBezTo>
                  <a:cubicBezTo>
                    <a:pt x="676" y="73"/>
                    <a:pt x="679" y="44"/>
                    <a:pt x="686" y="40"/>
                  </a:cubicBezTo>
                  <a:cubicBezTo>
                    <a:pt x="693" y="36"/>
                    <a:pt x="704" y="44"/>
                    <a:pt x="712" y="48"/>
                  </a:cubicBezTo>
                  <a:cubicBezTo>
                    <a:pt x="720" y="52"/>
                    <a:pt x="721" y="67"/>
                    <a:pt x="732" y="64"/>
                  </a:cubicBezTo>
                  <a:cubicBezTo>
                    <a:pt x="743" y="61"/>
                    <a:pt x="760" y="34"/>
                    <a:pt x="776" y="32"/>
                  </a:cubicBezTo>
                  <a:cubicBezTo>
                    <a:pt x="792" y="30"/>
                    <a:pt x="813" y="53"/>
                    <a:pt x="828" y="54"/>
                  </a:cubicBezTo>
                  <a:cubicBezTo>
                    <a:pt x="843" y="55"/>
                    <a:pt x="845" y="44"/>
                    <a:pt x="866" y="38"/>
                  </a:cubicBezTo>
                  <a:cubicBezTo>
                    <a:pt x="887" y="32"/>
                    <a:pt x="919" y="17"/>
                    <a:pt x="952" y="16"/>
                  </a:cubicBezTo>
                  <a:cubicBezTo>
                    <a:pt x="985" y="15"/>
                    <a:pt x="1030" y="30"/>
                    <a:pt x="1066" y="32"/>
                  </a:cubicBezTo>
                  <a:cubicBezTo>
                    <a:pt x="1102" y="34"/>
                    <a:pt x="1129" y="28"/>
                    <a:pt x="1166" y="28"/>
                  </a:cubicBezTo>
                  <a:cubicBezTo>
                    <a:pt x="1203" y="28"/>
                    <a:pt x="1246" y="31"/>
                    <a:pt x="1286" y="30"/>
                  </a:cubicBezTo>
                  <a:cubicBezTo>
                    <a:pt x="1326" y="29"/>
                    <a:pt x="1380" y="23"/>
                    <a:pt x="1404" y="22"/>
                  </a:cubicBezTo>
                  <a:cubicBezTo>
                    <a:pt x="1428" y="21"/>
                    <a:pt x="1422" y="18"/>
                    <a:pt x="1430" y="22"/>
                  </a:cubicBezTo>
                  <a:cubicBezTo>
                    <a:pt x="1438" y="26"/>
                    <a:pt x="1439" y="48"/>
                    <a:pt x="1452" y="46"/>
                  </a:cubicBezTo>
                  <a:cubicBezTo>
                    <a:pt x="1465" y="44"/>
                    <a:pt x="1469" y="17"/>
                    <a:pt x="1506" y="12"/>
                  </a:cubicBezTo>
                  <a:cubicBezTo>
                    <a:pt x="1543" y="7"/>
                    <a:pt x="1635" y="12"/>
                    <a:pt x="1672" y="16"/>
                  </a:cubicBezTo>
                  <a:cubicBezTo>
                    <a:pt x="1709" y="20"/>
                    <a:pt x="1717" y="28"/>
                    <a:pt x="1726" y="36"/>
                  </a:cubicBezTo>
                </a:path>
              </a:pathLst>
            </a:custGeom>
            <a:noFill/>
            <a:ln w="28575">
              <a:solidFill>
                <a:srgbClr val="66FFFF"/>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4283" name="Freeform 32"/>
          <p:cNvSpPr>
            <a:spLocks/>
          </p:cNvSpPr>
          <p:nvPr/>
        </p:nvSpPr>
        <p:spPr bwMode="auto">
          <a:xfrm>
            <a:off x="7659688" y="1948070"/>
            <a:ext cx="1406525" cy="1829287"/>
          </a:xfrm>
          <a:custGeom>
            <a:avLst/>
            <a:gdLst>
              <a:gd name="T0" fmla="*/ 614 w 886"/>
              <a:gd name="T1" fmla="*/ 19 h 699"/>
              <a:gd name="T2" fmla="*/ 784 w 886"/>
              <a:gd name="T3" fmla="*/ 113 h 699"/>
              <a:gd name="T4" fmla="*/ 0 w 886"/>
              <a:gd name="T5" fmla="*/ 699 h 699"/>
              <a:gd name="T6" fmla="*/ 0 60000 65536"/>
              <a:gd name="T7" fmla="*/ 0 60000 65536"/>
              <a:gd name="T8" fmla="*/ 0 60000 65536"/>
              <a:gd name="T9" fmla="*/ 0 w 886"/>
              <a:gd name="T10" fmla="*/ 0 h 699"/>
              <a:gd name="T11" fmla="*/ 886 w 886"/>
              <a:gd name="T12" fmla="*/ 699 h 699"/>
            </a:gdLst>
            <a:ahLst/>
            <a:cxnLst>
              <a:cxn ang="T6">
                <a:pos x="T0" y="T1"/>
              </a:cxn>
              <a:cxn ang="T7">
                <a:pos x="T2" y="T3"/>
              </a:cxn>
              <a:cxn ang="T8">
                <a:pos x="T4" y="T5"/>
              </a:cxn>
            </a:cxnLst>
            <a:rect l="T9" t="T10" r="T11" b="T12"/>
            <a:pathLst>
              <a:path w="886" h="699">
                <a:moveTo>
                  <a:pt x="614" y="19"/>
                </a:moveTo>
                <a:cubicBezTo>
                  <a:pt x="750" y="9"/>
                  <a:pt x="886" y="0"/>
                  <a:pt x="784" y="113"/>
                </a:cubicBezTo>
                <a:cubicBezTo>
                  <a:pt x="682" y="226"/>
                  <a:pt x="341" y="462"/>
                  <a:pt x="0" y="699"/>
                </a:cubicBezTo>
              </a:path>
            </a:pathLst>
          </a:custGeom>
          <a:noFill/>
          <a:ln w="57150">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Tree>
    <p:extLst>
      <p:ext uri="{BB962C8B-B14F-4D97-AF65-F5344CB8AC3E}">
        <p14:creationId xmlns:p14="http://schemas.microsoft.com/office/powerpoint/2010/main" val="390588423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p:txBody>
          <a:bodyPr/>
          <a:lstStyle/>
          <a:p>
            <a:r>
              <a:rPr lang="en-US" altLang="en-US" dirty="0" smtClean="0"/>
              <a:t>Summary</a:t>
            </a:r>
          </a:p>
        </p:txBody>
      </p:sp>
      <p:sp>
        <p:nvSpPr>
          <p:cNvPr id="66565" name="Text Box 5"/>
          <p:cNvSpPr txBox="1">
            <a:spLocks noChangeArrowheads="1"/>
          </p:cNvSpPr>
          <p:nvPr/>
        </p:nvSpPr>
        <p:spPr bwMode="auto">
          <a:xfrm>
            <a:off x="355599" y="1074738"/>
            <a:ext cx="8305321" cy="190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1200"/>
              </a:spcBef>
            </a:pPr>
            <a:r>
              <a:rPr lang="en-US" altLang="en-US" b="1" dirty="0">
                <a:latin typeface="Arial" panose="020B0604020202020204" pitchFamily="34" charset="0"/>
              </a:rPr>
              <a:t>Land Seismic </a:t>
            </a:r>
          </a:p>
          <a:p>
            <a:pPr>
              <a:lnSpc>
                <a:spcPct val="85000"/>
              </a:lnSpc>
              <a:spcBef>
                <a:spcPts val="1200"/>
              </a:spcBef>
              <a:tabLst>
                <a:tab pos="620713" algn="l"/>
              </a:tabLst>
            </a:pPr>
            <a:r>
              <a:rPr lang="en-US" altLang="en-US" dirty="0">
                <a:latin typeface="Arial" panose="020B0604020202020204" pitchFamily="34" charset="0"/>
              </a:rPr>
              <a:t>    The source produces ground motion that is reflected in </a:t>
            </a:r>
            <a:r>
              <a:rPr lang="en-US" altLang="en-US" dirty="0" smtClean="0">
                <a:latin typeface="Arial" panose="020B0604020202020204" pitchFamily="34" charset="0"/>
              </a:rPr>
              <a:t>	the </a:t>
            </a:r>
            <a:r>
              <a:rPr lang="en-US" altLang="en-US" dirty="0">
                <a:latin typeface="Arial" panose="020B0604020202020204" pitchFamily="34" charset="0"/>
              </a:rPr>
              <a:t>subsurface and then recorded by geophones.  </a:t>
            </a:r>
            <a:r>
              <a:rPr lang="en-US" altLang="en-US" dirty="0" smtClean="0">
                <a:latin typeface="Arial" panose="020B0604020202020204" pitchFamily="34" charset="0"/>
              </a:rPr>
              <a:t>	Typically</a:t>
            </a:r>
            <a:r>
              <a:rPr lang="en-US" altLang="en-US" dirty="0">
                <a:latin typeface="Arial" panose="020B0604020202020204" pitchFamily="34" charset="0"/>
              </a:rPr>
              <a:t>, the source of ground motion is </a:t>
            </a:r>
            <a:r>
              <a:rPr lang="en-US" altLang="en-US" dirty="0" err="1" smtClean="0">
                <a:latin typeface="Arial" panose="020B0604020202020204" pitchFamily="34" charset="0"/>
              </a:rPr>
              <a:t>Vibroseis</a:t>
            </a:r>
            <a:r>
              <a:rPr lang="en-US" altLang="en-US" dirty="0" smtClean="0">
                <a:latin typeface="Arial" panose="020B0604020202020204" pitchFamily="34" charset="0"/>
              </a:rPr>
              <a:t> </a:t>
            </a:r>
            <a:r>
              <a:rPr lang="en-US" altLang="en-US" dirty="0">
                <a:latin typeface="Arial" panose="020B0604020202020204" pitchFamily="34" charset="0"/>
              </a:rPr>
              <a:t>and </a:t>
            </a:r>
            <a:r>
              <a:rPr lang="en-US" altLang="en-US" dirty="0" smtClean="0">
                <a:latin typeface="Arial" panose="020B0604020202020204" pitchFamily="34" charset="0"/>
              </a:rPr>
              <a:t>	occasionally </a:t>
            </a:r>
            <a:r>
              <a:rPr lang="en-US" altLang="en-US" dirty="0">
                <a:latin typeface="Arial" panose="020B0604020202020204" pitchFamily="34" charset="0"/>
              </a:rPr>
              <a:t>dynamite.  </a:t>
            </a:r>
          </a:p>
        </p:txBody>
      </p:sp>
      <p:sp>
        <p:nvSpPr>
          <p:cNvPr id="4" name="Text Box 5"/>
          <p:cNvSpPr txBox="1">
            <a:spLocks noChangeArrowheads="1"/>
          </p:cNvSpPr>
          <p:nvPr/>
        </p:nvSpPr>
        <p:spPr bwMode="auto">
          <a:xfrm>
            <a:off x="355599" y="3249826"/>
            <a:ext cx="8305321" cy="1939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1200"/>
              </a:spcBef>
              <a:tabLst>
                <a:tab pos="620713" algn="l"/>
              </a:tabLst>
            </a:pPr>
            <a:r>
              <a:rPr lang="en-US" altLang="en-US" b="1" dirty="0" smtClean="0">
                <a:latin typeface="Arial" panose="020B0604020202020204" pitchFamily="34" charset="0"/>
              </a:rPr>
              <a:t>Marine </a:t>
            </a:r>
            <a:r>
              <a:rPr lang="en-US" altLang="en-US" b="1" dirty="0">
                <a:latin typeface="Arial" panose="020B0604020202020204" pitchFamily="34" charset="0"/>
              </a:rPr>
              <a:t>Seismic</a:t>
            </a:r>
          </a:p>
          <a:p>
            <a:pPr>
              <a:lnSpc>
                <a:spcPct val="85000"/>
              </a:lnSpc>
              <a:spcBef>
                <a:spcPts val="1200"/>
              </a:spcBef>
              <a:tabLst>
                <a:tab pos="620713" algn="l"/>
              </a:tabLst>
            </a:pPr>
            <a:r>
              <a:rPr lang="en-US" altLang="en-US" dirty="0">
                <a:latin typeface="Arial" panose="020B0604020202020204" pitchFamily="34" charset="0"/>
              </a:rPr>
              <a:t>    The source is usually compressed air, producing a </a:t>
            </a:r>
            <a:r>
              <a:rPr lang="en-US" altLang="en-US" dirty="0" smtClean="0">
                <a:latin typeface="Arial" panose="020B0604020202020204" pitchFamily="34" charset="0"/>
              </a:rPr>
              <a:t>	pressure </a:t>
            </a:r>
            <a:r>
              <a:rPr lang="en-US" altLang="en-US" dirty="0">
                <a:latin typeface="Arial" panose="020B0604020202020204" pitchFamily="34" charset="0"/>
              </a:rPr>
              <a:t>wave that is reflected in the subsurface and </a:t>
            </a:r>
            <a:r>
              <a:rPr lang="en-US" altLang="en-US" dirty="0" smtClean="0">
                <a:latin typeface="Arial" panose="020B0604020202020204" pitchFamily="34" charset="0"/>
              </a:rPr>
              <a:t>	recorded </a:t>
            </a:r>
            <a:r>
              <a:rPr lang="en-US" altLang="en-US" dirty="0">
                <a:latin typeface="Arial" panose="020B0604020202020204" pitchFamily="34" charset="0"/>
              </a:rPr>
              <a:t>by hydrophones that are pressure detectors. </a:t>
            </a:r>
            <a:r>
              <a:rPr lang="en-US" altLang="en-US" dirty="0" smtClean="0">
                <a:latin typeface="Arial" panose="020B0604020202020204" pitchFamily="34" charset="0"/>
              </a:rPr>
              <a:t>	The </a:t>
            </a:r>
            <a:r>
              <a:rPr lang="en-US" altLang="en-US" dirty="0">
                <a:latin typeface="Arial" panose="020B0604020202020204" pitchFamily="34" charset="0"/>
              </a:rPr>
              <a:t>efficiency </a:t>
            </a:r>
            <a:r>
              <a:rPr lang="en-US" altLang="en-US" dirty="0" smtClean="0">
                <a:latin typeface="Arial" panose="020B0604020202020204" pitchFamily="34" charset="0"/>
              </a:rPr>
              <a:t>in acquiring </a:t>
            </a:r>
            <a:r>
              <a:rPr lang="en-US" altLang="en-US" dirty="0">
                <a:latin typeface="Arial" panose="020B0604020202020204" pitchFamily="34" charset="0"/>
              </a:rPr>
              <a:t>a marine 3-D survey is </a:t>
            </a:r>
            <a:r>
              <a:rPr lang="en-US" altLang="en-US" dirty="0" smtClean="0">
                <a:latin typeface="Arial" panose="020B0604020202020204" pitchFamily="34" charset="0"/>
              </a:rPr>
              <a:t>	produced </a:t>
            </a:r>
            <a:r>
              <a:rPr lang="en-US" altLang="en-US" dirty="0">
                <a:latin typeface="Arial" panose="020B0604020202020204" pitchFamily="34" charset="0"/>
              </a:rPr>
              <a:t>by the boat towing multiple </a:t>
            </a:r>
            <a:r>
              <a:rPr lang="en-US" altLang="en-US" dirty="0" smtClean="0">
                <a:latin typeface="Arial" panose="020B0604020202020204" pitchFamily="34" charset="0"/>
              </a:rPr>
              <a:t>source arrays and 	multiple streamers.</a:t>
            </a:r>
            <a:endParaRPr lang="en-US" altLang="en-US" dirty="0">
              <a:latin typeface="Arial" panose="020B0604020202020204" pitchFamily="34" charset="0"/>
            </a:endParaRPr>
          </a:p>
        </p:txBody>
      </p:sp>
    </p:spTree>
    <p:extLst>
      <p:ext uri="{BB962C8B-B14F-4D97-AF65-F5344CB8AC3E}">
        <p14:creationId xmlns:p14="http://schemas.microsoft.com/office/powerpoint/2010/main" val="3662202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3" name="WordArt 2"/>
          <p:cNvSpPr>
            <a:spLocks noChangeArrowheads="1" noChangeShapeType="1" noTextEdit="1"/>
          </p:cNvSpPr>
          <p:nvPr/>
        </p:nvSpPr>
        <p:spPr bwMode="auto">
          <a:xfrm>
            <a:off x="1316908" y="2368550"/>
            <a:ext cx="6888163" cy="2119313"/>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panose="020B0A04020102020204" pitchFamily="34" charset="0"/>
              </a:rPr>
              <a:t>Questions?</a:t>
            </a:r>
          </a:p>
        </p:txBody>
      </p:sp>
    </p:spTree>
    <p:extLst>
      <p:ext uri="{BB962C8B-B14F-4D97-AF65-F5344CB8AC3E}">
        <p14:creationId xmlns:p14="http://schemas.microsoft.com/office/powerpoint/2010/main" val="194140882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ChangeArrowheads="1"/>
          </p:cNvSpPr>
          <p:nvPr/>
        </p:nvSpPr>
        <p:spPr bwMode="auto">
          <a:xfrm>
            <a:off x="325438" y="1063625"/>
            <a:ext cx="77835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231775" indent="-231775"/>
            <a:r>
              <a:rPr lang="en-US" altLang="en-US" dirty="0">
                <a:latin typeface="Arial" panose="020B0604020202020204" pitchFamily="34" charset="0"/>
              </a:rPr>
              <a:t>A surface energy source generates </a:t>
            </a:r>
            <a:r>
              <a:rPr lang="en-US" altLang="en-US" dirty="0" smtClean="0">
                <a:latin typeface="Arial" panose="020B0604020202020204" pitchFamily="34" charset="0"/>
              </a:rPr>
              <a:t>an impulse that  propagates as a </a:t>
            </a:r>
            <a:r>
              <a:rPr lang="en-US" altLang="en-US" dirty="0">
                <a:latin typeface="Arial" panose="020B0604020202020204" pitchFamily="34" charset="0"/>
              </a:rPr>
              <a:t>wave </a:t>
            </a:r>
            <a:r>
              <a:rPr lang="en-US" altLang="en-US" dirty="0" smtClean="0">
                <a:latin typeface="Arial" panose="020B0604020202020204" pitchFamily="34" charset="0"/>
              </a:rPr>
              <a:t>radiating </a:t>
            </a:r>
            <a:r>
              <a:rPr lang="en-US" altLang="en-US" dirty="0">
                <a:latin typeface="Arial" panose="020B0604020202020204" pitchFamily="34" charset="0"/>
              </a:rPr>
              <a:t>outward in all </a:t>
            </a:r>
            <a:r>
              <a:rPr lang="en-US" altLang="en-US" dirty="0" smtClean="0">
                <a:latin typeface="Arial" panose="020B0604020202020204" pitchFamily="34" charset="0"/>
              </a:rPr>
              <a:t>directions. </a:t>
            </a:r>
            <a:endParaRPr lang="en-US" altLang="en-US" dirty="0">
              <a:latin typeface="Arial" panose="020B0604020202020204" pitchFamily="34" charset="0"/>
            </a:endParaRPr>
          </a:p>
        </p:txBody>
      </p:sp>
      <p:pic>
        <p:nvPicPr>
          <p:cNvPr id="14341" name="Picture 4" descr="Slide1"/>
          <p:cNvPicPr>
            <a:picLocks noChangeAspect="1" noChangeArrowheads="1"/>
          </p:cNvPicPr>
          <p:nvPr/>
        </p:nvPicPr>
        <p:blipFill>
          <a:blip r:embed="rId3" cstate="print">
            <a:extLst>
              <a:ext uri="{28A0092B-C50C-407E-A947-70E740481C1C}">
                <a14:useLocalDpi xmlns:a14="http://schemas.microsoft.com/office/drawing/2010/main" val="0"/>
              </a:ext>
            </a:extLst>
          </a:blip>
          <a:srcRect l="55928" t="34169" r="9702" b="27371"/>
          <a:stretch>
            <a:fillRect/>
          </a:stretch>
        </p:blipFill>
        <p:spPr bwMode="auto">
          <a:xfrm>
            <a:off x="2060884" y="2376324"/>
            <a:ext cx="5068887" cy="3824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342" name="Rectangle 5"/>
          <p:cNvSpPr>
            <a:spLocks noGrp="1" noChangeArrowheads="1"/>
          </p:cNvSpPr>
          <p:nvPr>
            <p:ph type="title"/>
          </p:nvPr>
        </p:nvSpPr>
        <p:spPr/>
        <p:txBody>
          <a:bodyPr/>
          <a:lstStyle/>
          <a:p>
            <a:r>
              <a:rPr lang="en-US" altLang="en-US" dirty="0" smtClean="0"/>
              <a:t>Producing the Signal</a:t>
            </a:r>
          </a:p>
        </p:txBody>
      </p:sp>
    </p:spTree>
    <p:extLst>
      <p:ext uri="{BB962C8B-B14F-4D97-AF65-F5344CB8AC3E}">
        <p14:creationId xmlns:p14="http://schemas.microsoft.com/office/powerpoint/2010/main" val="16401921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ChangeArrowheads="1"/>
          </p:cNvSpPr>
          <p:nvPr/>
        </p:nvSpPr>
        <p:spPr bwMode="auto">
          <a:xfrm>
            <a:off x="327025" y="1063625"/>
            <a:ext cx="866775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0188" indent="-230188">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40000"/>
              </a:spcBef>
              <a:buFontTx/>
              <a:buChar char="•"/>
              <a:tabLst>
                <a:tab pos="461963" algn="l"/>
              </a:tabLst>
            </a:pPr>
            <a:r>
              <a:rPr lang="en-US" altLang="en-US" dirty="0" smtClean="0">
                <a:latin typeface="Arial" panose="020B0604020202020204" pitchFamily="34" charset="0"/>
              </a:rPr>
              <a:t>Surface receivers detect both reflected energy (our signal) 	and unwanted noise.</a:t>
            </a:r>
          </a:p>
          <a:p>
            <a:pPr>
              <a:lnSpc>
                <a:spcPct val="95000"/>
              </a:lnSpc>
              <a:spcBef>
                <a:spcPct val="40000"/>
              </a:spcBef>
              <a:buFontTx/>
              <a:buChar char="•"/>
              <a:tabLst>
                <a:tab pos="461963" algn="l"/>
              </a:tabLst>
            </a:pPr>
            <a:r>
              <a:rPr lang="en-US" altLang="en-US" dirty="0" smtClean="0">
                <a:latin typeface="Arial" panose="020B0604020202020204" pitchFamily="34" charset="0"/>
              </a:rPr>
              <a:t>These </a:t>
            </a:r>
            <a:r>
              <a:rPr lang="en-US" altLang="en-US" dirty="0">
                <a:latin typeface="Arial" panose="020B0604020202020204" pitchFamily="34" charset="0"/>
              </a:rPr>
              <a:t>arrivals </a:t>
            </a:r>
            <a:r>
              <a:rPr lang="en-US" altLang="en-US" dirty="0" smtClean="0">
                <a:latin typeface="Arial" panose="020B0604020202020204" pitchFamily="34" charset="0"/>
              </a:rPr>
              <a:t>are recorded on digital media.</a:t>
            </a:r>
            <a:endParaRPr lang="en-US" altLang="en-US" dirty="0">
              <a:latin typeface="Arial" panose="020B0604020202020204" pitchFamily="34" charset="0"/>
            </a:endParaRPr>
          </a:p>
        </p:txBody>
      </p:sp>
      <p:sp>
        <p:nvSpPr>
          <p:cNvPr id="15365" name="Rectangle 5"/>
          <p:cNvSpPr>
            <a:spLocks noGrp="1" noChangeArrowheads="1"/>
          </p:cNvSpPr>
          <p:nvPr>
            <p:ph type="title"/>
          </p:nvPr>
        </p:nvSpPr>
        <p:spPr/>
        <p:txBody>
          <a:bodyPr/>
          <a:lstStyle/>
          <a:p>
            <a:r>
              <a:rPr lang="en-US" altLang="en-US" dirty="0" smtClean="0"/>
              <a:t>Capturing Reflections</a:t>
            </a:r>
          </a:p>
        </p:txBody>
      </p:sp>
      <p:pic>
        <p:nvPicPr>
          <p:cNvPr id="15366" name="Picture 6" descr="Slide1"/>
          <p:cNvPicPr>
            <a:picLocks noChangeAspect="1" noChangeArrowheads="1"/>
          </p:cNvPicPr>
          <p:nvPr/>
        </p:nvPicPr>
        <p:blipFill>
          <a:blip r:embed="rId3" cstate="print">
            <a:extLst>
              <a:ext uri="{28A0092B-C50C-407E-A947-70E740481C1C}">
                <a14:useLocalDpi xmlns:a14="http://schemas.microsoft.com/office/drawing/2010/main" val="0"/>
              </a:ext>
            </a:extLst>
          </a:blip>
          <a:srcRect l="55928" t="34169" r="9702" b="27371"/>
          <a:stretch>
            <a:fillRect/>
          </a:stretch>
        </p:blipFill>
        <p:spPr bwMode="auto">
          <a:xfrm>
            <a:off x="4623177" y="2676697"/>
            <a:ext cx="4209497" cy="31754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327024" y="2526298"/>
            <a:ext cx="419509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30188" indent="-230188">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spcBef>
                <a:spcPct val="40000"/>
              </a:spcBef>
              <a:buFontTx/>
              <a:buChar char="•"/>
              <a:tabLst>
                <a:tab pos="461963" algn="l"/>
              </a:tabLst>
            </a:pPr>
            <a:r>
              <a:rPr lang="en-US" altLang="en-US" dirty="0" smtClean="0">
                <a:latin typeface="Arial" panose="020B0604020202020204" pitchFamily="34" charset="0"/>
              </a:rPr>
              <a:t>After </a:t>
            </a:r>
            <a:r>
              <a:rPr lang="en-US" altLang="en-US" dirty="0">
                <a:latin typeface="Arial" panose="020B0604020202020204" pitchFamily="34" charset="0"/>
              </a:rPr>
              <a:t>each shot </a:t>
            </a:r>
            <a:r>
              <a:rPr lang="en-US" altLang="en-US" dirty="0" smtClean="0">
                <a:latin typeface="Arial" panose="020B0604020202020204" pitchFamily="34" charset="0"/>
              </a:rPr>
              <a:t>is recorded, 	the </a:t>
            </a:r>
            <a:r>
              <a:rPr lang="en-US" altLang="en-US" dirty="0">
                <a:latin typeface="Arial" panose="020B0604020202020204" pitchFamily="34" charset="0"/>
              </a:rPr>
              <a:t>field equipment is </a:t>
            </a:r>
            <a:r>
              <a:rPr lang="en-US" altLang="en-US" dirty="0" smtClean="0">
                <a:latin typeface="Arial" panose="020B0604020202020204" pitchFamily="34" charset="0"/>
              </a:rPr>
              <a:t>	changed </a:t>
            </a:r>
            <a:r>
              <a:rPr lang="en-US" altLang="en-US" dirty="0">
                <a:latin typeface="Arial" panose="020B0604020202020204" pitchFamily="34" charset="0"/>
              </a:rPr>
              <a:t>to a new location </a:t>
            </a:r>
            <a:r>
              <a:rPr lang="en-US" altLang="en-US" dirty="0" smtClean="0">
                <a:latin typeface="Arial" panose="020B0604020202020204" pitchFamily="34" charset="0"/>
              </a:rPr>
              <a:t>	and </a:t>
            </a:r>
            <a:r>
              <a:rPr lang="en-US" altLang="en-US" dirty="0">
                <a:latin typeface="Arial" panose="020B0604020202020204" pitchFamily="34" charset="0"/>
              </a:rPr>
              <a:t>the experiment is </a:t>
            </a:r>
            <a:r>
              <a:rPr lang="en-US" altLang="en-US" dirty="0" smtClean="0">
                <a:latin typeface="Arial" panose="020B0604020202020204" pitchFamily="34" charset="0"/>
              </a:rPr>
              <a:t>	repeated.</a:t>
            </a:r>
            <a:endParaRPr lang="en-US" altLang="en-US" dirty="0">
              <a:latin typeface="Arial" panose="020B0604020202020204" pitchFamily="34" charset="0"/>
            </a:endParaRPr>
          </a:p>
        </p:txBody>
      </p:sp>
    </p:spTree>
    <p:extLst>
      <p:ext uri="{BB962C8B-B14F-4D97-AF65-F5344CB8AC3E}">
        <p14:creationId xmlns:p14="http://schemas.microsoft.com/office/powerpoint/2010/main" val="216847072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ChangeArrowheads="1"/>
          </p:cNvSpPr>
          <p:nvPr/>
        </p:nvSpPr>
        <p:spPr bwMode="auto">
          <a:xfrm>
            <a:off x="298450" y="1063625"/>
            <a:ext cx="80613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231775" indent="-231775">
              <a:buFont typeface="Arial" pitchFamily="34" charset="0"/>
              <a:buChar char="•"/>
              <a:tabLst>
                <a:tab pos="565150" algn="l"/>
              </a:tabLst>
            </a:pPr>
            <a:r>
              <a:rPr lang="en-US" altLang="en-US" dirty="0" smtClean="0">
                <a:latin typeface="Arial" panose="020B0604020202020204" pitchFamily="34" charset="0"/>
              </a:rPr>
              <a:t>By using </a:t>
            </a:r>
            <a:r>
              <a:rPr lang="en-US" altLang="en-US" dirty="0">
                <a:latin typeface="Arial" panose="020B0604020202020204" pitchFamily="34" charset="0"/>
              </a:rPr>
              <a:t>arrays of sources and </a:t>
            </a:r>
            <a:r>
              <a:rPr lang="en-US" altLang="en-US" dirty="0" smtClean="0">
                <a:latin typeface="Arial" panose="020B0604020202020204" pitchFamily="34" charset="0"/>
              </a:rPr>
              <a:t>receivers, we can  	reduce </a:t>
            </a:r>
            <a:r>
              <a:rPr lang="en-US" altLang="en-US" dirty="0">
                <a:latin typeface="Arial" panose="020B0604020202020204" pitchFamily="34" charset="0"/>
              </a:rPr>
              <a:t>unwanted, horizontally-propagating noise in </a:t>
            </a:r>
            <a:r>
              <a:rPr lang="en-US" altLang="en-US" dirty="0" smtClean="0">
                <a:latin typeface="Arial" panose="020B0604020202020204" pitchFamily="34" charset="0"/>
              </a:rPr>
              <a:t>	the </a:t>
            </a:r>
            <a:r>
              <a:rPr lang="en-US" altLang="en-US" dirty="0">
                <a:latin typeface="Arial" panose="020B0604020202020204" pitchFamily="34" charset="0"/>
              </a:rPr>
              <a:t>near surface while reinforcing the vertically </a:t>
            </a:r>
            <a:r>
              <a:rPr lang="en-US" altLang="en-US" dirty="0" smtClean="0">
                <a:latin typeface="Arial" panose="020B0604020202020204" pitchFamily="34" charset="0"/>
              </a:rPr>
              <a:t>	traveling seismic energy (down from the source array 	and up from the subsurface reflections).</a:t>
            </a:r>
            <a:endParaRPr lang="en-US" altLang="en-US" dirty="0">
              <a:latin typeface="Arial" panose="020B0604020202020204" pitchFamily="34" charset="0"/>
            </a:endParaRPr>
          </a:p>
          <a:p>
            <a:pPr>
              <a:tabLst>
                <a:tab pos="565150" algn="l"/>
              </a:tabLst>
            </a:pPr>
            <a:endParaRPr lang="en-US" altLang="en-US" dirty="0">
              <a:latin typeface="Arial" panose="020B0604020202020204" pitchFamily="34" charset="0"/>
            </a:endParaRPr>
          </a:p>
        </p:txBody>
      </p:sp>
      <p:sp>
        <p:nvSpPr>
          <p:cNvPr id="16389" name="Text Box 27"/>
          <p:cNvSpPr txBox="1">
            <a:spLocks noChangeArrowheads="1"/>
          </p:cNvSpPr>
          <p:nvPr/>
        </p:nvSpPr>
        <p:spPr bwMode="auto">
          <a:xfrm>
            <a:off x="6197600" y="5472113"/>
            <a:ext cx="1344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000" b="1" dirty="0" smtClean="0">
                <a:latin typeface="Verdana" panose="020B0604030504040204" pitchFamily="34" charset="0"/>
              </a:rPr>
              <a:t>Receiver </a:t>
            </a:r>
            <a:r>
              <a:rPr lang="en-US" altLang="en-US" sz="1000" b="1" dirty="0">
                <a:latin typeface="Verdana" panose="020B0604030504040204" pitchFamily="34" charset="0"/>
              </a:rPr>
              <a:t>Arrays</a:t>
            </a:r>
          </a:p>
        </p:txBody>
      </p:sp>
      <p:sp>
        <p:nvSpPr>
          <p:cNvPr id="16391" name="Text Box 42"/>
          <p:cNvSpPr txBox="1">
            <a:spLocks noChangeArrowheads="1"/>
          </p:cNvSpPr>
          <p:nvPr/>
        </p:nvSpPr>
        <p:spPr bwMode="auto">
          <a:xfrm>
            <a:off x="1411288" y="5472113"/>
            <a:ext cx="15128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000" b="1" dirty="0" smtClean="0">
                <a:latin typeface="Verdana" panose="020B0604030504040204" pitchFamily="34" charset="0"/>
              </a:rPr>
              <a:t>Source </a:t>
            </a:r>
            <a:r>
              <a:rPr lang="en-US" altLang="en-US" sz="1000" b="1" dirty="0">
                <a:latin typeface="Verdana" panose="020B0604030504040204" pitchFamily="34" charset="0"/>
              </a:rPr>
              <a:t>Arrays</a:t>
            </a:r>
          </a:p>
        </p:txBody>
      </p:sp>
      <p:grpSp>
        <p:nvGrpSpPr>
          <p:cNvPr id="16392" name="Group 51"/>
          <p:cNvGrpSpPr>
            <a:grpSpLocks/>
          </p:cNvGrpSpPr>
          <p:nvPr/>
        </p:nvGrpSpPr>
        <p:grpSpPr bwMode="auto">
          <a:xfrm>
            <a:off x="5189538" y="3343275"/>
            <a:ext cx="3360737" cy="1982788"/>
            <a:chOff x="3665" y="2106"/>
            <a:chExt cx="1904" cy="1037"/>
          </a:xfrm>
        </p:grpSpPr>
        <p:sp>
          <p:nvSpPr>
            <p:cNvPr id="16412" name="Rectangle 5"/>
            <p:cNvSpPr>
              <a:spLocks noChangeArrowheads="1"/>
            </p:cNvSpPr>
            <p:nvPr/>
          </p:nvSpPr>
          <p:spPr bwMode="auto">
            <a:xfrm>
              <a:off x="3665" y="2106"/>
              <a:ext cx="1810" cy="1037"/>
            </a:xfrm>
            <a:prstGeom prst="rect">
              <a:avLst/>
            </a:prstGeom>
            <a:solidFill>
              <a:srgbClr val="FFFFFF"/>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65574" name="Freeform 6"/>
            <p:cNvSpPr>
              <a:spLocks/>
            </p:cNvSpPr>
            <p:nvPr/>
          </p:nvSpPr>
          <p:spPr bwMode="auto">
            <a:xfrm>
              <a:off x="3769" y="2756"/>
              <a:ext cx="237" cy="253"/>
            </a:xfrm>
            <a:custGeom>
              <a:avLst/>
              <a:gdLst/>
              <a:ahLst/>
              <a:cxnLst>
                <a:cxn ang="0">
                  <a:pos x="0" y="390"/>
                </a:cxn>
                <a:cxn ang="0">
                  <a:pos x="72" y="519"/>
                </a:cxn>
                <a:cxn ang="0">
                  <a:pos x="162" y="636"/>
                </a:cxn>
                <a:cxn ang="0">
                  <a:pos x="225" y="672"/>
                </a:cxn>
                <a:cxn ang="0">
                  <a:pos x="285" y="657"/>
                </a:cxn>
                <a:cxn ang="0">
                  <a:pos x="357" y="564"/>
                </a:cxn>
                <a:cxn ang="0">
                  <a:pos x="435" y="435"/>
                </a:cxn>
                <a:cxn ang="0">
                  <a:pos x="480" y="342"/>
                </a:cxn>
                <a:cxn ang="0">
                  <a:pos x="497" y="0"/>
                </a:cxn>
                <a:cxn ang="0">
                  <a:pos x="401" y="192"/>
                </a:cxn>
                <a:cxn ang="0">
                  <a:pos x="353" y="288"/>
                </a:cxn>
                <a:cxn ang="0">
                  <a:pos x="251" y="369"/>
                </a:cxn>
                <a:cxn ang="0">
                  <a:pos x="162" y="318"/>
                </a:cxn>
                <a:cxn ang="0">
                  <a:pos x="105" y="264"/>
                </a:cxn>
                <a:cxn ang="0">
                  <a:pos x="12" y="111"/>
                </a:cxn>
                <a:cxn ang="0">
                  <a:pos x="0" y="390"/>
                </a:cxn>
              </a:cxnLst>
              <a:rect l="0" t="0" r="r" b="b"/>
              <a:pathLst>
                <a:path w="497" h="672">
                  <a:moveTo>
                    <a:pt x="0" y="390"/>
                  </a:moveTo>
                  <a:lnTo>
                    <a:pt x="72" y="519"/>
                  </a:lnTo>
                  <a:lnTo>
                    <a:pt x="162" y="636"/>
                  </a:lnTo>
                  <a:lnTo>
                    <a:pt x="225" y="672"/>
                  </a:lnTo>
                  <a:lnTo>
                    <a:pt x="285" y="657"/>
                  </a:lnTo>
                  <a:lnTo>
                    <a:pt x="357" y="564"/>
                  </a:lnTo>
                  <a:lnTo>
                    <a:pt x="435" y="435"/>
                  </a:lnTo>
                  <a:lnTo>
                    <a:pt x="480" y="342"/>
                  </a:lnTo>
                  <a:lnTo>
                    <a:pt x="497" y="0"/>
                  </a:lnTo>
                  <a:lnTo>
                    <a:pt x="401" y="192"/>
                  </a:lnTo>
                  <a:lnTo>
                    <a:pt x="353" y="288"/>
                  </a:lnTo>
                  <a:lnTo>
                    <a:pt x="251" y="369"/>
                  </a:lnTo>
                  <a:lnTo>
                    <a:pt x="162" y="318"/>
                  </a:lnTo>
                  <a:lnTo>
                    <a:pt x="105" y="264"/>
                  </a:lnTo>
                  <a:lnTo>
                    <a:pt x="12" y="111"/>
                  </a:lnTo>
                  <a:lnTo>
                    <a:pt x="0" y="390"/>
                  </a:lnTo>
                  <a:close/>
                </a:path>
              </a:pathLst>
            </a:custGeom>
            <a:gradFill rotWithShape="0">
              <a:gsLst>
                <a:gs pos="0">
                  <a:schemeClr val="bg1"/>
                </a:gs>
                <a:gs pos="50000">
                  <a:srgbClr val="FF0000"/>
                </a:gs>
                <a:gs pos="100000">
                  <a:schemeClr val="bg1"/>
                </a:gs>
              </a:gsLst>
              <a:lin ang="0" scaled="1"/>
            </a:gradFill>
            <a:ln w="12700" cmpd="sng">
              <a:solidFill>
                <a:schemeClr val="bg2"/>
              </a:solidFill>
              <a:round/>
              <a:headEnd/>
              <a:tailEnd/>
            </a:ln>
            <a:effectLst/>
          </p:spPr>
          <p:txBody>
            <a:bodyPr wrap="none" anchor="ctr"/>
            <a:lstStyle/>
            <a:p>
              <a:pPr>
                <a:defRPr/>
              </a:pPr>
              <a:endParaRPr lang="en-US" dirty="0"/>
            </a:p>
          </p:txBody>
        </p:sp>
        <p:sp>
          <p:nvSpPr>
            <p:cNvPr id="365575" name="Freeform 7"/>
            <p:cNvSpPr>
              <a:spLocks/>
            </p:cNvSpPr>
            <p:nvPr/>
          </p:nvSpPr>
          <p:spPr bwMode="auto">
            <a:xfrm>
              <a:off x="4621" y="2782"/>
              <a:ext cx="222" cy="235"/>
            </a:xfrm>
            <a:custGeom>
              <a:avLst/>
              <a:gdLst/>
              <a:ahLst/>
              <a:cxnLst>
                <a:cxn ang="0">
                  <a:pos x="9" y="309"/>
                </a:cxn>
                <a:cxn ang="0">
                  <a:pos x="81" y="438"/>
                </a:cxn>
                <a:cxn ang="0">
                  <a:pos x="174" y="573"/>
                </a:cxn>
                <a:cxn ang="0">
                  <a:pos x="231" y="624"/>
                </a:cxn>
                <a:cxn ang="0">
                  <a:pos x="297" y="600"/>
                </a:cxn>
                <a:cxn ang="0">
                  <a:pos x="381" y="501"/>
                </a:cxn>
                <a:cxn ang="0">
                  <a:pos x="438" y="372"/>
                </a:cxn>
                <a:cxn ang="0">
                  <a:pos x="463" y="321"/>
                </a:cxn>
                <a:cxn ang="0">
                  <a:pos x="403" y="147"/>
                </a:cxn>
                <a:cxn ang="0">
                  <a:pos x="376" y="189"/>
                </a:cxn>
                <a:cxn ang="0">
                  <a:pos x="342" y="228"/>
                </a:cxn>
                <a:cxn ang="0">
                  <a:pos x="298" y="288"/>
                </a:cxn>
                <a:cxn ang="0">
                  <a:pos x="253" y="303"/>
                </a:cxn>
                <a:cxn ang="0">
                  <a:pos x="208" y="291"/>
                </a:cxn>
                <a:cxn ang="0">
                  <a:pos x="169" y="234"/>
                </a:cxn>
                <a:cxn ang="0">
                  <a:pos x="115" y="171"/>
                </a:cxn>
                <a:cxn ang="0">
                  <a:pos x="0" y="0"/>
                </a:cxn>
                <a:cxn ang="0">
                  <a:pos x="9" y="309"/>
                </a:cxn>
              </a:cxnLst>
              <a:rect l="0" t="0" r="r" b="b"/>
              <a:pathLst>
                <a:path w="463" h="624">
                  <a:moveTo>
                    <a:pt x="9" y="309"/>
                  </a:moveTo>
                  <a:lnTo>
                    <a:pt x="81" y="438"/>
                  </a:lnTo>
                  <a:lnTo>
                    <a:pt x="174" y="573"/>
                  </a:lnTo>
                  <a:lnTo>
                    <a:pt x="231" y="624"/>
                  </a:lnTo>
                  <a:lnTo>
                    <a:pt x="297" y="600"/>
                  </a:lnTo>
                  <a:lnTo>
                    <a:pt x="381" y="501"/>
                  </a:lnTo>
                  <a:lnTo>
                    <a:pt x="438" y="372"/>
                  </a:lnTo>
                  <a:lnTo>
                    <a:pt x="463" y="321"/>
                  </a:lnTo>
                  <a:lnTo>
                    <a:pt x="403" y="147"/>
                  </a:lnTo>
                  <a:lnTo>
                    <a:pt x="376" y="189"/>
                  </a:lnTo>
                  <a:lnTo>
                    <a:pt x="342" y="228"/>
                  </a:lnTo>
                  <a:lnTo>
                    <a:pt x="298" y="288"/>
                  </a:lnTo>
                  <a:lnTo>
                    <a:pt x="253" y="303"/>
                  </a:lnTo>
                  <a:lnTo>
                    <a:pt x="208" y="291"/>
                  </a:lnTo>
                  <a:lnTo>
                    <a:pt x="169" y="234"/>
                  </a:lnTo>
                  <a:lnTo>
                    <a:pt x="115" y="171"/>
                  </a:lnTo>
                  <a:lnTo>
                    <a:pt x="0" y="0"/>
                  </a:lnTo>
                  <a:lnTo>
                    <a:pt x="9" y="309"/>
                  </a:lnTo>
                  <a:close/>
                </a:path>
              </a:pathLst>
            </a:custGeom>
            <a:gradFill rotWithShape="0">
              <a:gsLst>
                <a:gs pos="0">
                  <a:schemeClr val="bg1"/>
                </a:gs>
                <a:gs pos="50000">
                  <a:srgbClr val="FF0000"/>
                </a:gs>
                <a:gs pos="100000">
                  <a:schemeClr val="bg1"/>
                </a:gs>
              </a:gsLst>
              <a:lin ang="0" scaled="1"/>
            </a:gradFill>
            <a:ln w="12700" cmpd="sng">
              <a:solidFill>
                <a:schemeClr val="bg2"/>
              </a:solidFill>
              <a:round/>
              <a:headEnd/>
              <a:tailEnd/>
            </a:ln>
            <a:effectLst/>
          </p:spPr>
          <p:txBody>
            <a:bodyPr wrap="none" anchor="ctr"/>
            <a:lstStyle/>
            <a:p>
              <a:pPr>
                <a:defRPr/>
              </a:pPr>
              <a:endParaRPr lang="en-US" dirty="0"/>
            </a:p>
          </p:txBody>
        </p:sp>
        <p:sp>
          <p:nvSpPr>
            <p:cNvPr id="365576" name="Freeform 8"/>
            <p:cNvSpPr>
              <a:spLocks/>
            </p:cNvSpPr>
            <p:nvPr/>
          </p:nvSpPr>
          <p:spPr bwMode="auto">
            <a:xfrm>
              <a:off x="4211" y="2760"/>
              <a:ext cx="230" cy="252"/>
            </a:xfrm>
            <a:custGeom>
              <a:avLst/>
              <a:gdLst/>
              <a:ahLst/>
              <a:cxnLst>
                <a:cxn ang="0">
                  <a:pos x="0" y="369"/>
                </a:cxn>
                <a:cxn ang="0">
                  <a:pos x="72" y="498"/>
                </a:cxn>
                <a:cxn ang="0">
                  <a:pos x="124" y="603"/>
                </a:cxn>
                <a:cxn ang="0">
                  <a:pos x="193" y="675"/>
                </a:cxn>
                <a:cxn ang="0">
                  <a:pos x="268" y="660"/>
                </a:cxn>
                <a:cxn ang="0">
                  <a:pos x="343" y="576"/>
                </a:cxn>
                <a:cxn ang="0">
                  <a:pos x="409" y="438"/>
                </a:cxn>
                <a:cxn ang="0">
                  <a:pos x="460" y="342"/>
                </a:cxn>
                <a:cxn ang="0">
                  <a:pos x="477" y="0"/>
                </a:cxn>
                <a:cxn ang="0">
                  <a:pos x="381" y="192"/>
                </a:cxn>
                <a:cxn ang="0">
                  <a:pos x="333" y="288"/>
                </a:cxn>
                <a:cxn ang="0">
                  <a:pos x="231" y="369"/>
                </a:cxn>
                <a:cxn ang="0">
                  <a:pos x="144" y="309"/>
                </a:cxn>
                <a:cxn ang="0">
                  <a:pos x="93" y="240"/>
                </a:cxn>
                <a:cxn ang="0">
                  <a:pos x="4" y="48"/>
                </a:cxn>
                <a:cxn ang="0">
                  <a:pos x="0" y="369"/>
                </a:cxn>
              </a:cxnLst>
              <a:rect l="0" t="0" r="r" b="b"/>
              <a:pathLst>
                <a:path w="477" h="675">
                  <a:moveTo>
                    <a:pt x="0" y="369"/>
                  </a:moveTo>
                  <a:lnTo>
                    <a:pt x="72" y="498"/>
                  </a:lnTo>
                  <a:lnTo>
                    <a:pt x="124" y="603"/>
                  </a:lnTo>
                  <a:lnTo>
                    <a:pt x="193" y="675"/>
                  </a:lnTo>
                  <a:lnTo>
                    <a:pt x="268" y="660"/>
                  </a:lnTo>
                  <a:lnTo>
                    <a:pt x="343" y="576"/>
                  </a:lnTo>
                  <a:lnTo>
                    <a:pt x="409" y="438"/>
                  </a:lnTo>
                  <a:lnTo>
                    <a:pt x="460" y="342"/>
                  </a:lnTo>
                  <a:lnTo>
                    <a:pt x="477" y="0"/>
                  </a:lnTo>
                  <a:lnTo>
                    <a:pt x="381" y="192"/>
                  </a:lnTo>
                  <a:lnTo>
                    <a:pt x="333" y="288"/>
                  </a:lnTo>
                  <a:lnTo>
                    <a:pt x="231" y="369"/>
                  </a:lnTo>
                  <a:lnTo>
                    <a:pt x="144" y="309"/>
                  </a:lnTo>
                  <a:lnTo>
                    <a:pt x="93" y="240"/>
                  </a:lnTo>
                  <a:lnTo>
                    <a:pt x="4" y="48"/>
                  </a:lnTo>
                  <a:lnTo>
                    <a:pt x="0" y="369"/>
                  </a:lnTo>
                  <a:close/>
                </a:path>
              </a:pathLst>
            </a:custGeom>
            <a:gradFill rotWithShape="0">
              <a:gsLst>
                <a:gs pos="0">
                  <a:schemeClr val="bg1"/>
                </a:gs>
                <a:gs pos="50000">
                  <a:srgbClr val="FF0000"/>
                </a:gs>
                <a:gs pos="100000">
                  <a:schemeClr val="bg1"/>
                </a:gs>
              </a:gsLst>
              <a:lin ang="0" scaled="1"/>
            </a:gradFill>
            <a:ln w="12700" cmpd="sng">
              <a:solidFill>
                <a:schemeClr val="bg2"/>
              </a:solidFill>
              <a:round/>
              <a:headEnd/>
              <a:tailEnd/>
            </a:ln>
            <a:effectLst/>
          </p:spPr>
          <p:txBody>
            <a:bodyPr wrap="none" anchor="ctr"/>
            <a:lstStyle/>
            <a:p>
              <a:pPr>
                <a:defRPr/>
              </a:pPr>
              <a:endParaRPr lang="en-US" dirty="0"/>
            </a:p>
          </p:txBody>
        </p:sp>
        <p:sp>
          <p:nvSpPr>
            <p:cNvPr id="16416" name="Line 9"/>
            <p:cNvSpPr>
              <a:spLocks noChangeShapeType="1"/>
            </p:cNvSpPr>
            <p:nvPr/>
          </p:nvSpPr>
          <p:spPr bwMode="auto">
            <a:xfrm>
              <a:off x="3665" y="2632"/>
              <a:ext cx="1714"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417" name="Freeform 10"/>
            <p:cNvSpPr>
              <a:spLocks/>
            </p:cNvSpPr>
            <p:nvPr/>
          </p:nvSpPr>
          <p:spPr bwMode="auto">
            <a:xfrm>
              <a:off x="3722" y="2652"/>
              <a:ext cx="1075" cy="245"/>
            </a:xfrm>
            <a:custGeom>
              <a:avLst/>
              <a:gdLst>
                <a:gd name="T0" fmla="*/ 0 w 2236"/>
                <a:gd name="T1" fmla="*/ 250 h 649"/>
                <a:gd name="T2" fmla="*/ 318 w 2236"/>
                <a:gd name="T3" fmla="*/ 610 h 649"/>
                <a:gd name="T4" fmla="*/ 766 w 2236"/>
                <a:gd name="T5" fmla="*/ 18 h 649"/>
                <a:gd name="T6" fmla="*/ 1206 w 2236"/>
                <a:gd name="T7" fmla="*/ 626 h 649"/>
                <a:gd name="T8" fmla="*/ 1630 w 2236"/>
                <a:gd name="T9" fmla="*/ 26 h 649"/>
                <a:gd name="T10" fmla="*/ 1932 w 2236"/>
                <a:gd name="T11" fmla="*/ 472 h 649"/>
                <a:gd name="T12" fmla="*/ 2088 w 2236"/>
                <a:gd name="T13" fmla="*/ 620 h 649"/>
                <a:gd name="T14" fmla="*/ 2236 w 2236"/>
                <a:gd name="T15" fmla="*/ 464 h 649"/>
                <a:gd name="T16" fmla="*/ 0 60000 65536"/>
                <a:gd name="T17" fmla="*/ 0 60000 65536"/>
                <a:gd name="T18" fmla="*/ 0 60000 65536"/>
                <a:gd name="T19" fmla="*/ 0 60000 65536"/>
                <a:gd name="T20" fmla="*/ 0 60000 65536"/>
                <a:gd name="T21" fmla="*/ 0 60000 65536"/>
                <a:gd name="T22" fmla="*/ 0 60000 65536"/>
                <a:gd name="T23" fmla="*/ 0 60000 65536"/>
                <a:gd name="T24" fmla="*/ 0 w 2236"/>
                <a:gd name="T25" fmla="*/ 0 h 649"/>
                <a:gd name="T26" fmla="*/ 2236 w 2236"/>
                <a:gd name="T27" fmla="*/ 649 h 6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6" h="649">
                  <a:moveTo>
                    <a:pt x="0" y="250"/>
                  </a:moveTo>
                  <a:cubicBezTo>
                    <a:pt x="53" y="309"/>
                    <a:pt x="190" y="649"/>
                    <a:pt x="318" y="610"/>
                  </a:cubicBezTo>
                  <a:cubicBezTo>
                    <a:pt x="446" y="571"/>
                    <a:pt x="618" y="15"/>
                    <a:pt x="766" y="18"/>
                  </a:cubicBezTo>
                  <a:cubicBezTo>
                    <a:pt x="914" y="21"/>
                    <a:pt x="1062" y="625"/>
                    <a:pt x="1206" y="626"/>
                  </a:cubicBezTo>
                  <a:cubicBezTo>
                    <a:pt x="1350" y="627"/>
                    <a:pt x="1509" y="52"/>
                    <a:pt x="1630" y="26"/>
                  </a:cubicBezTo>
                  <a:cubicBezTo>
                    <a:pt x="1751" y="0"/>
                    <a:pt x="1856" y="373"/>
                    <a:pt x="1932" y="472"/>
                  </a:cubicBezTo>
                  <a:cubicBezTo>
                    <a:pt x="2008" y="571"/>
                    <a:pt x="2037" y="621"/>
                    <a:pt x="2088" y="620"/>
                  </a:cubicBezTo>
                  <a:cubicBezTo>
                    <a:pt x="2139" y="619"/>
                    <a:pt x="2205" y="496"/>
                    <a:pt x="2236" y="464"/>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18" name="Freeform 11"/>
            <p:cNvSpPr>
              <a:spLocks/>
            </p:cNvSpPr>
            <p:nvPr/>
          </p:nvSpPr>
          <p:spPr bwMode="auto">
            <a:xfrm>
              <a:off x="3734" y="2783"/>
              <a:ext cx="1097" cy="250"/>
            </a:xfrm>
            <a:custGeom>
              <a:avLst/>
              <a:gdLst>
                <a:gd name="T0" fmla="*/ 0 w 2280"/>
                <a:gd name="T1" fmla="*/ 195 h 663"/>
                <a:gd name="T2" fmla="*/ 326 w 2280"/>
                <a:gd name="T3" fmla="*/ 595 h 663"/>
                <a:gd name="T4" fmla="*/ 774 w 2280"/>
                <a:gd name="T5" fmla="*/ 3 h 663"/>
                <a:gd name="T6" fmla="*/ 1214 w 2280"/>
                <a:gd name="T7" fmla="*/ 611 h 663"/>
                <a:gd name="T8" fmla="*/ 1638 w 2280"/>
                <a:gd name="T9" fmla="*/ 11 h 663"/>
                <a:gd name="T10" fmla="*/ 2046 w 2280"/>
                <a:gd name="T11" fmla="*/ 598 h 663"/>
                <a:gd name="T12" fmla="*/ 2280 w 2280"/>
                <a:gd name="T13" fmla="*/ 402 h 663"/>
                <a:gd name="T14" fmla="*/ 0 60000 65536"/>
                <a:gd name="T15" fmla="*/ 0 60000 65536"/>
                <a:gd name="T16" fmla="*/ 0 60000 65536"/>
                <a:gd name="T17" fmla="*/ 0 60000 65536"/>
                <a:gd name="T18" fmla="*/ 0 60000 65536"/>
                <a:gd name="T19" fmla="*/ 0 60000 65536"/>
                <a:gd name="T20" fmla="*/ 0 60000 65536"/>
                <a:gd name="T21" fmla="*/ 0 w 2280"/>
                <a:gd name="T22" fmla="*/ 0 h 663"/>
                <a:gd name="T23" fmla="*/ 2280 w 2280"/>
                <a:gd name="T24" fmla="*/ 663 h 6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80" h="663">
                  <a:moveTo>
                    <a:pt x="0" y="195"/>
                  </a:moveTo>
                  <a:cubicBezTo>
                    <a:pt x="54" y="263"/>
                    <a:pt x="197" y="627"/>
                    <a:pt x="326" y="595"/>
                  </a:cubicBezTo>
                  <a:cubicBezTo>
                    <a:pt x="455" y="563"/>
                    <a:pt x="626" y="0"/>
                    <a:pt x="774" y="3"/>
                  </a:cubicBezTo>
                  <a:cubicBezTo>
                    <a:pt x="922" y="6"/>
                    <a:pt x="1070" y="610"/>
                    <a:pt x="1214" y="611"/>
                  </a:cubicBezTo>
                  <a:cubicBezTo>
                    <a:pt x="1358" y="612"/>
                    <a:pt x="1499" y="13"/>
                    <a:pt x="1638" y="11"/>
                  </a:cubicBezTo>
                  <a:cubicBezTo>
                    <a:pt x="1777" y="9"/>
                    <a:pt x="1939" y="533"/>
                    <a:pt x="2046" y="598"/>
                  </a:cubicBezTo>
                  <a:cubicBezTo>
                    <a:pt x="2153" y="663"/>
                    <a:pt x="2231" y="443"/>
                    <a:pt x="2280" y="402"/>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19" name="Rectangle 12"/>
            <p:cNvSpPr>
              <a:spLocks noChangeArrowheads="1"/>
            </p:cNvSpPr>
            <p:nvPr/>
          </p:nvSpPr>
          <p:spPr bwMode="auto">
            <a:xfrm>
              <a:off x="4293" y="2594"/>
              <a:ext cx="46" cy="35"/>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0" name="Rectangle 13"/>
            <p:cNvSpPr>
              <a:spLocks noChangeArrowheads="1"/>
            </p:cNvSpPr>
            <p:nvPr/>
          </p:nvSpPr>
          <p:spPr bwMode="auto">
            <a:xfrm>
              <a:off x="4381" y="2594"/>
              <a:ext cx="45" cy="35"/>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1" name="Rectangle 14"/>
            <p:cNvSpPr>
              <a:spLocks noChangeArrowheads="1"/>
            </p:cNvSpPr>
            <p:nvPr/>
          </p:nvSpPr>
          <p:spPr bwMode="auto">
            <a:xfrm>
              <a:off x="4469" y="2594"/>
              <a:ext cx="46" cy="35"/>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2" name="Rectangle 15"/>
            <p:cNvSpPr>
              <a:spLocks noChangeArrowheads="1"/>
            </p:cNvSpPr>
            <p:nvPr/>
          </p:nvSpPr>
          <p:spPr bwMode="auto">
            <a:xfrm>
              <a:off x="4558" y="2593"/>
              <a:ext cx="46" cy="36"/>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3" name="Rectangle 16"/>
            <p:cNvSpPr>
              <a:spLocks noChangeArrowheads="1"/>
            </p:cNvSpPr>
            <p:nvPr/>
          </p:nvSpPr>
          <p:spPr bwMode="auto">
            <a:xfrm>
              <a:off x="4646" y="2593"/>
              <a:ext cx="47" cy="36"/>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4" name="Rectangle 17"/>
            <p:cNvSpPr>
              <a:spLocks noChangeArrowheads="1"/>
            </p:cNvSpPr>
            <p:nvPr/>
          </p:nvSpPr>
          <p:spPr bwMode="auto">
            <a:xfrm>
              <a:off x="4734" y="2593"/>
              <a:ext cx="47" cy="36"/>
            </a:xfrm>
            <a:prstGeom prst="rect">
              <a:avLst/>
            </a:prstGeom>
            <a:solidFill>
              <a:schemeClr val="accent1"/>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5" name="Freeform 18"/>
            <p:cNvSpPr>
              <a:spLocks/>
            </p:cNvSpPr>
            <p:nvPr/>
          </p:nvSpPr>
          <p:spPr bwMode="auto">
            <a:xfrm>
              <a:off x="4311" y="2558"/>
              <a:ext cx="448" cy="38"/>
            </a:xfrm>
            <a:custGeom>
              <a:avLst/>
              <a:gdLst>
                <a:gd name="T0" fmla="*/ 0 w 930"/>
                <a:gd name="T1" fmla="*/ 99 h 99"/>
                <a:gd name="T2" fmla="*/ 0 w 930"/>
                <a:gd name="T3" fmla="*/ 3 h 99"/>
                <a:gd name="T4" fmla="*/ 930 w 930"/>
                <a:gd name="T5" fmla="*/ 0 h 99"/>
                <a:gd name="T6" fmla="*/ 930 w 930"/>
                <a:gd name="T7" fmla="*/ 90 h 99"/>
                <a:gd name="T8" fmla="*/ 0 60000 65536"/>
                <a:gd name="T9" fmla="*/ 0 60000 65536"/>
                <a:gd name="T10" fmla="*/ 0 60000 65536"/>
                <a:gd name="T11" fmla="*/ 0 60000 65536"/>
                <a:gd name="T12" fmla="*/ 0 w 930"/>
                <a:gd name="T13" fmla="*/ 0 h 99"/>
                <a:gd name="T14" fmla="*/ 930 w 930"/>
                <a:gd name="T15" fmla="*/ 99 h 99"/>
              </a:gdLst>
              <a:ahLst/>
              <a:cxnLst>
                <a:cxn ang="T8">
                  <a:pos x="T0" y="T1"/>
                </a:cxn>
                <a:cxn ang="T9">
                  <a:pos x="T2" y="T3"/>
                </a:cxn>
                <a:cxn ang="T10">
                  <a:pos x="T4" y="T5"/>
                </a:cxn>
                <a:cxn ang="T11">
                  <a:pos x="T6" y="T7"/>
                </a:cxn>
              </a:cxnLst>
              <a:rect l="T12" t="T13" r="T14" b="T15"/>
              <a:pathLst>
                <a:path w="930" h="99">
                  <a:moveTo>
                    <a:pt x="0" y="99"/>
                  </a:moveTo>
                  <a:lnTo>
                    <a:pt x="0" y="3"/>
                  </a:lnTo>
                  <a:lnTo>
                    <a:pt x="930" y="0"/>
                  </a:lnTo>
                  <a:lnTo>
                    <a:pt x="930" y="90"/>
                  </a:ln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6" name="Freeform 19"/>
            <p:cNvSpPr>
              <a:spLocks/>
            </p:cNvSpPr>
            <p:nvPr/>
          </p:nvSpPr>
          <p:spPr bwMode="auto">
            <a:xfrm>
              <a:off x="4543" y="2433"/>
              <a:ext cx="415" cy="128"/>
            </a:xfrm>
            <a:custGeom>
              <a:avLst/>
              <a:gdLst>
                <a:gd name="T0" fmla="*/ 0 w 864"/>
                <a:gd name="T1" fmla="*/ 339 h 339"/>
                <a:gd name="T2" fmla="*/ 0 w 864"/>
                <a:gd name="T3" fmla="*/ 0 h 339"/>
                <a:gd name="T4" fmla="*/ 864 w 864"/>
                <a:gd name="T5" fmla="*/ 0 h 339"/>
                <a:gd name="T6" fmla="*/ 0 60000 65536"/>
                <a:gd name="T7" fmla="*/ 0 60000 65536"/>
                <a:gd name="T8" fmla="*/ 0 60000 65536"/>
                <a:gd name="T9" fmla="*/ 0 w 864"/>
                <a:gd name="T10" fmla="*/ 0 h 339"/>
                <a:gd name="T11" fmla="*/ 864 w 864"/>
                <a:gd name="T12" fmla="*/ 339 h 339"/>
              </a:gdLst>
              <a:ahLst/>
              <a:cxnLst>
                <a:cxn ang="T6">
                  <a:pos x="T0" y="T1"/>
                </a:cxn>
                <a:cxn ang="T7">
                  <a:pos x="T2" y="T3"/>
                </a:cxn>
                <a:cxn ang="T8">
                  <a:pos x="T4" y="T5"/>
                </a:cxn>
              </a:cxnLst>
              <a:rect l="T9" t="T10" r="T11" b="T12"/>
              <a:pathLst>
                <a:path w="864" h="339">
                  <a:moveTo>
                    <a:pt x="0" y="339"/>
                  </a:moveTo>
                  <a:lnTo>
                    <a:pt x="0" y="0"/>
                  </a:lnTo>
                  <a:lnTo>
                    <a:pt x="864" y="0"/>
                  </a:lnTo>
                </a:path>
              </a:pathLst>
            </a:custGeom>
            <a:noFill/>
            <a:ln w="12700">
              <a:solidFill>
                <a:schemeClr val="bg2"/>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27" name="Line 20"/>
            <p:cNvSpPr>
              <a:spLocks noChangeShapeType="1"/>
            </p:cNvSpPr>
            <p:nvPr/>
          </p:nvSpPr>
          <p:spPr bwMode="auto">
            <a:xfrm>
              <a:off x="4405" y="2559"/>
              <a:ext cx="0" cy="3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428" name="Line 21"/>
            <p:cNvSpPr>
              <a:spLocks noChangeShapeType="1"/>
            </p:cNvSpPr>
            <p:nvPr/>
          </p:nvSpPr>
          <p:spPr bwMode="auto">
            <a:xfrm>
              <a:off x="4493" y="2559"/>
              <a:ext cx="0" cy="3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429" name="Line 22"/>
            <p:cNvSpPr>
              <a:spLocks noChangeShapeType="1"/>
            </p:cNvSpPr>
            <p:nvPr/>
          </p:nvSpPr>
          <p:spPr bwMode="auto">
            <a:xfrm>
              <a:off x="4581" y="2559"/>
              <a:ext cx="0" cy="3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430" name="Line 23"/>
            <p:cNvSpPr>
              <a:spLocks noChangeShapeType="1"/>
            </p:cNvSpPr>
            <p:nvPr/>
          </p:nvSpPr>
          <p:spPr bwMode="auto">
            <a:xfrm>
              <a:off x="4669" y="2559"/>
              <a:ext cx="0" cy="37"/>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431" name="AutoShape 24"/>
            <p:cNvSpPr>
              <a:spLocks noChangeArrowheads="1"/>
            </p:cNvSpPr>
            <p:nvPr/>
          </p:nvSpPr>
          <p:spPr bwMode="auto">
            <a:xfrm>
              <a:off x="4848" y="2745"/>
              <a:ext cx="232" cy="117"/>
            </a:xfrm>
            <a:prstGeom prst="rightArrow">
              <a:avLst>
                <a:gd name="adj1" fmla="val 50000"/>
                <a:gd name="adj2" fmla="val 49573"/>
              </a:avLst>
            </a:prstGeom>
            <a:gradFill rotWithShape="0">
              <a:gsLst>
                <a:gs pos="0">
                  <a:schemeClr val="bg1"/>
                </a:gs>
                <a:gs pos="100000">
                  <a:srgbClr val="FF0000"/>
                </a:gs>
              </a:gsLst>
              <a:lin ang="0" scaled="1"/>
            </a:gra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32" name="Text Box 25"/>
            <p:cNvSpPr txBox="1">
              <a:spLocks noChangeArrowheads="1"/>
            </p:cNvSpPr>
            <p:nvPr/>
          </p:nvSpPr>
          <p:spPr bwMode="auto">
            <a:xfrm>
              <a:off x="4798" y="2860"/>
              <a:ext cx="771"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dirty="0">
                  <a:latin typeface="Verdana" panose="020B0604030504040204" pitchFamily="34" charset="0"/>
                </a:rPr>
                <a:t>Horizontally Propagating</a:t>
              </a:r>
            </a:p>
            <a:p>
              <a:pPr algn="ctr"/>
              <a:r>
                <a:rPr lang="en-US" altLang="en-US" sz="800" b="1" dirty="0">
                  <a:latin typeface="Verdana" panose="020B0604030504040204" pitchFamily="34" charset="0"/>
                </a:rPr>
                <a:t>Noise</a:t>
              </a:r>
            </a:p>
          </p:txBody>
        </p:sp>
        <p:sp>
          <p:nvSpPr>
            <p:cNvPr id="16433" name="Text Box 26"/>
            <p:cNvSpPr txBox="1">
              <a:spLocks noChangeArrowheads="1"/>
            </p:cNvSpPr>
            <p:nvPr/>
          </p:nvSpPr>
          <p:spPr bwMode="auto">
            <a:xfrm>
              <a:off x="4228" y="2287"/>
              <a:ext cx="715" cy="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0000"/>
                </a:lnSpc>
                <a:spcBef>
                  <a:spcPct val="50000"/>
                </a:spcBef>
              </a:pPr>
              <a:r>
                <a:rPr lang="en-US" altLang="en-US" sz="900" b="1" dirty="0">
                  <a:latin typeface="Verdana" panose="020B0604030504040204" pitchFamily="34" charset="0"/>
                </a:rPr>
                <a:t>Receiver Array</a:t>
              </a:r>
            </a:p>
          </p:txBody>
        </p:sp>
      </p:grpSp>
      <p:grpSp>
        <p:nvGrpSpPr>
          <p:cNvPr id="16393" name="Group 49"/>
          <p:cNvGrpSpPr>
            <a:grpSpLocks/>
          </p:cNvGrpSpPr>
          <p:nvPr/>
        </p:nvGrpSpPr>
        <p:grpSpPr bwMode="auto">
          <a:xfrm>
            <a:off x="568325" y="3343275"/>
            <a:ext cx="3198813" cy="2000250"/>
            <a:chOff x="591" y="2106"/>
            <a:chExt cx="2015" cy="1260"/>
          </a:xfrm>
        </p:grpSpPr>
        <p:sp>
          <p:nvSpPr>
            <p:cNvPr id="16395" name="Rectangle 29"/>
            <p:cNvSpPr>
              <a:spLocks noChangeArrowheads="1"/>
            </p:cNvSpPr>
            <p:nvPr/>
          </p:nvSpPr>
          <p:spPr bwMode="auto">
            <a:xfrm>
              <a:off x="591" y="2116"/>
              <a:ext cx="2015" cy="1250"/>
            </a:xfrm>
            <a:prstGeom prst="rect">
              <a:avLst/>
            </a:prstGeom>
            <a:solidFill>
              <a:srgbClr val="FFFFFF"/>
            </a:soli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396" name="Line 30"/>
            <p:cNvSpPr>
              <a:spLocks noChangeShapeType="1"/>
            </p:cNvSpPr>
            <p:nvPr/>
          </p:nvSpPr>
          <p:spPr bwMode="auto">
            <a:xfrm>
              <a:off x="711" y="2461"/>
              <a:ext cx="1305"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397" name="AutoShape 31"/>
            <p:cNvSpPr>
              <a:spLocks noChangeArrowheads="1"/>
            </p:cNvSpPr>
            <p:nvPr/>
          </p:nvSpPr>
          <p:spPr bwMode="auto">
            <a:xfrm>
              <a:off x="1799" y="2531"/>
              <a:ext cx="155" cy="84"/>
            </a:xfrm>
            <a:prstGeom prst="rightArrow">
              <a:avLst>
                <a:gd name="adj1" fmla="val 50000"/>
                <a:gd name="adj2" fmla="val 46131"/>
              </a:avLst>
            </a:prstGeom>
            <a:gradFill rotWithShape="0">
              <a:gsLst>
                <a:gs pos="0">
                  <a:schemeClr val="bg1"/>
                </a:gs>
                <a:gs pos="100000">
                  <a:srgbClr val="FF0000"/>
                </a:gs>
              </a:gsLst>
              <a:lin ang="0" scaled="1"/>
            </a:gra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398" name="Freeform 32"/>
            <p:cNvSpPr>
              <a:spLocks/>
            </p:cNvSpPr>
            <p:nvPr/>
          </p:nvSpPr>
          <p:spPr bwMode="auto">
            <a:xfrm>
              <a:off x="728" y="2477"/>
              <a:ext cx="839" cy="183"/>
            </a:xfrm>
            <a:custGeom>
              <a:avLst/>
              <a:gdLst>
                <a:gd name="T0" fmla="*/ 0 w 2583"/>
                <a:gd name="T1" fmla="*/ 595 h 656"/>
                <a:gd name="T2" fmla="*/ 961 w 2583"/>
                <a:gd name="T3" fmla="*/ 3 h 656"/>
                <a:gd name="T4" fmla="*/ 1903 w 2583"/>
                <a:gd name="T5" fmla="*/ 611 h 656"/>
                <a:gd name="T6" fmla="*/ 2583 w 2583"/>
                <a:gd name="T7" fmla="*/ 273 h 656"/>
                <a:gd name="T8" fmla="*/ 0 60000 65536"/>
                <a:gd name="T9" fmla="*/ 0 60000 65536"/>
                <a:gd name="T10" fmla="*/ 0 60000 65536"/>
                <a:gd name="T11" fmla="*/ 0 60000 65536"/>
                <a:gd name="T12" fmla="*/ 0 w 2583"/>
                <a:gd name="T13" fmla="*/ 0 h 656"/>
                <a:gd name="T14" fmla="*/ 2583 w 2583"/>
                <a:gd name="T15" fmla="*/ 656 h 656"/>
              </a:gdLst>
              <a:ahLst/>
              <a:cxnLst>
                <a:cxn ang="T8">
                  <a:pos x="T0" y="T1"/>
                </a:cxn>
                <a:cxn ang="T9">
                  <a:pos x="T2" y="T3"/>
                </a:cxn>
                <a:cxn ang="T10">
                  <a:pos x="T4" y="T5"/>
                </a:cxn>
                <a:cxn ang="T11">
                  <a:pos x="T6" y="T7"/>
                </a:cxn>
              </a:cxnLst>
              <a:rect l="T12" t="T13" r="T14" b="T15"/>
              <a:pathLst>
                <a:path w="2583" h="656">
                  <a:moveTo>
                    <a:pt x="0" y="595"/>
                  </a:moveTo>
                  <a:cubicBezTo>
                    <a:pt x="160" y="496"/>
                    <a:pt x="643" y="0"/>
                    <a:pt x="961" y="3"/>
                  </a:cubicBezTo>
                  <a:cubicBezTo>
                    <a:pt x="1278" y="6"/>
                    <a:pt x="1632" y="566"/>
                    <a:pt x="1903" y="611"/>
                  </a:cubicBezTo>
                  <a:cubicBezTo>
                    <a:pt x="2174" y="656"/>
                    <a:pt x="2442" y="343"/>
                    <a:pt x="2583" y="273"/>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399" name="Freeform 33"/>
            <p:cNvSpPr>
              <a:spLocks/>
            </p:cNvSpPr>
            <p:nvPr/>
          </p:nvSpPr>
          <p:spPr bwMode="auto">
            <a:xfrm rot="5116420">
              <a:off x="734" y="2872"/>
              <a:ext cx="664" cy="210"/>
            </a:xfrm>
            <a:custGeom>
              <a:avLst/>
              <a:gdLst>
                <a:gd name="T0" fmla="*/ 0 w 2376"/>
                <a:gd name="T1" fmla="*/ 235 h 656"/>
                <a:gd name="T2" fmla="*/ 496 w 2376"/>
                <a:gd name="T3" fmla="*/ 595 h 656"/>
                <a:gd name="T4" fmla="*/ 1195 w 2376"/>
                <a:gd name="T5" fmla="*/ 3 h 656"/>
                <a:gd name="T6" fmla="*/ 1881 w 2376"/>
                <a:gd name="T7" fmla="*/ 611 h 656"/>
                <a:gd name="T8" fmla="*/ 2376 w 2376"/>
                <a:gd name="T9" fmla="*/ 273 h 656"/>
                <a:gd name="T10" fmla="*/ 0 60000 65536"/>
                <a:gd name="T11" fmla="*/ 0 60000 65536"/>
                <a:gd name="T12" fmla="*/ 0 60000 65536"/>
                <a:gd name="T13" fmla="*/ 0 60000 65536"/>
                <a:gd name="T14" fmla="*/ 0 60000 65536"/>
                <a:gd name="T15" fmla="*/ 0 w 2376"/>
                <a:gd name="T16" fmla="*/ 0 h 656"/>
                <a:gd name="T17" fmla="*/ 2376 w 2376"/>
                <a:gd name="T18" fmla="*/ 656 h 656"/>
              </a:gdLst>
              <a:ahLst/>
              <a:cxnLst>
                <a:cxn ang="T10">
                  <a:pos x="T0" y="T1"/>
                </a:cxn>
                <a:cxn ang="T11">
                  <a:pos x="T2" y="T3"/>
                </a:cxn>
                <a:cxn ang="T12">
                  <a:pos x="T4" y="T5"/>
                </a:cxn>
                <a:cxn ang="T13">
                  <a:pos x="T6" y="T7"/>
                </a:cxn>
                <a:cxn ang="T14">
                  <a:pos x="T8" y="T9"/>
                </a:cxn>
              </a:cxnLst>
              <a:rect l="T15" t="T16" r="T17" b="T18"/>
              <a:pathLst>
                <a:path w="2376" h="656">
                  <a:moveTo>
                    <a:pt x="0" y="235"/>
                  </a:moveTo>
                  <a:cubicBezTo>
                    <a:pt x="83" y="294"/>
                    <a:pt x="296" y="634"/>
                    <a:pt x="496" y="595"/>
                  </a:cubicBezTo>
                  <a:cubicBezTo>
                    <a:pt x="696" y="556"/>
                    <a:pt x="964" y="0"/>
                    <a:pt x="1195" y="3"/>
                  </a:cubicBezTo>
                  <a:cubicBezTo>
                    <a:pt x="1426" y="6"/>
                    <a:pt x="1684" y="566"/>
                    <a:pt x="1881" y="611"/>
                  </a:cubicBezTo>
                  <a:cubicBezTo>
                    <a:pt x="2078" y="656"/>
                    <a:pt x="2273" y="343"/>
                    <a:pt x="2376" y="273"/>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00" name="Freeform 34"/>
            <p:cNvSpPr>
              <a:spLocks/>
            </p:cNvSpPr>
            <p:nvPr/>
          </p:nvSpPr>
          <p:spPr bwMode="auto">
            <a:xfrm>
              <a:off x="727" y="2477"/>
              <a:ext cx="1057" cy="183"/>
            </a:xfrm>
            <a:custGeom>
              <a:avLst/>
              <a:gdLst>
                <a:gd name="T0" fmla="*/ 0 w 2376"/>
                <a:gd name="T1" fmla="*/ 235 h 656"/>
                <a:gd name="T2" fmla="*/ 496 w 2376"/>
                <a:gd name="T3" fmla="*/ 595 h 656"/>
                <a:gd name="T4" fmla="*/ 1195 w 2376"/>
                <a:gd name="T5" fmla="*/ 3 h 656"/>
                <a:gd name="T6" fmla="*/ 1881 w 2376"/>
                <a:gd name="T7" fmla="*/ 611 h 656"/>
                <a:gd name="T8" fmla="*/ 2376 w 2376"/>
                <a:gd name="T9" fmla="*/ 273 h 656"/>
                <a:gd name="T10" fmla="*/ 0 60000 65536"/>
                <a:gd name="T11" fmla="*/ 0 60000 65536"/>
                <a:gd name="T12" fmla="*/ 0 60000 65536"/>
                <a:gd name="T13" fmla="*/ 0 60000 65536"/>
                <a:gd name="T14" fmla="*/ 0 60000 65536"/>
                <a:gd name="T15" fmla="*/ 0 w 2376"/>
                <a:gd name="T16" fmla="*/ 0 h 656"/>
                <a:gd name="T17" fmla="*/ 2376 w 2376"/>
                <a:gd name="T18" fmla="*/ 656 h 656"/>
              </a:gdLst>
              <a:ahLst/>
              <a:cxnLst>
                <a:cxn ang="T10">
                  <a:pos x="T0" y="T1"/>
                </a:cxn>
                <a:cxn ang="T11">
                  <a:pos x="T2" y="T3"/>
                </a:cxn>
                <a:cxn ang="T12">
                  <a:pos x="T4" y="T5"/>
                </a:cxn>
                <a:cxn ang="T13">
                  <a:pos x="T6" y="T7"/>
                </a:cxn>
                <a:cxn ang="T14">
                  <a:pos x="T8" y="T9"/>
                </a:cxn>
              </a:cxnLst>
              <a:rect l="T15" t="T16" r="T17" b="T18"/>
              <a:pathLst>
                <a:path w="2376" h="656">
                  <a:moveTo>
                    <a:pt x="0" y="235"/>
                  </a:moveTo>
                  <a:cubicBezTo>
                    <a:pt x="83" y="294"/>
                    <a:pt x="296" y="634"/>
                    <a:pt x="496" y="595"/>
                  </a:cubicBezTo>
                  <a:cubicBezTo>
                    <a:pt x="696" y="556"/>
                    <a:pt x="964" y="0"/>
                    <a:pt x="1195" y="3"/>
                  </a:cubicBezTo>
                  <a:cubicBezTo>
                    <a:pt x="1426" y="6"/>
                    <a:pt x="1684" y="566"/>
                    <a:pt x="1881" y="611"/>
                  </a:cubicBezTo>
                  <a:cubicBezTo>
                    <a:pt x="2078" y="656"/>
                    <a:pt x="2273" y="343"/>
                    <a:pt x="2376" y="273"/>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01" name="Freeform 35"/>
            <p:cNvSpPr>
              <a:spLocks/>
            </p:cNvSpPr>
            <p:nvPr/>
          </p:nvSpPr>
          <p:spPr bwMode="auto">
            <a:xfrm>
              <a:off x="944" y="2477"/>
              <a:ext cx="837" cy="177"/>
            </a:xfrm>
            <a:custGeom>
              <a:avLst/>
              <a:gdLst>
                <a:gd name="T0" fmla="*/ 0 w 2584"/>
                <a:gd name="T1" fmla="*/ 235 h 634"/>
                <a:gd name="T2" fmla="*/ 681 w 2584"/>
                <a:gd name="T3" fmla="*/ 595 h 634"/>
                <a:gd name="T4" fmla="*/ 1642 w 2584"/>
                <a:gd name="T5" fmla="*/ 3 h 634"/>
                <a:gd name="T6" fmla="*/ 2584 w 2584"/>
                <a:gd name="T7" fmla="*/ 611 h 634"/>
                <a:gd name="T8" fmla="*/ 0 60000 65536"/>
                <a:gd name="T9" fmla="*/ 0 60000 65536"/>
                <a:gd name="T10" fmla="*/ 0 60000 65536"/>
                <a:gd name="T11" fmla="*/ 0 60000 65536"/>
                <a:gd name="T12" fmla="*/ 0 w 2584"/>
                <a:gd name="T13" fmla="*/ 0 h 634"/>
                <a:gd name="T14" fmla="*/ 2584 w 2584"/>
                <a:gd name="T15" fmla="*/ 634 h 634"/>
              </a:gdLst>
              <a:ahLst/>
              <a:cxnLst>
                <a:cxn ang="T8">
                  <a:pos x="T0" y="T1"/>
                </a:cxn>
                <a:cxn ang="T9">
                  <a:pos x="T2" y="T3"/>
                </a:cxn>
                <a:cxn ang="T10">
                  <a:pos x="T4" y="T5"/>
                </a:cxn>
                <a:cxn ang="T11">
                  <a:pos x="T6" y="T7"/>
                </a:cxn>
              </a:cxnLst>
              <a:rect l="T12" t="T13" r="T14" b="T15"/>
              <a:pathLst>
                <a:path w="2584" h="634">
                  <a:moveTo>
                    <a:pt x="0" y="235"/>
                  </a:moveTo>
                  <a:cubicBezTo>
                    <a:pt x="114" y="294"/>
                    <a:pt x="407" y="634"/>
                    <a:pt x="681" y="595"/>
                  </a:cubicBezTo>
                  <a:cubicBezTo>
                    <a:pt x="956" y="556"/>
                    <a:pt x="1324" y="0"/>
                    <a:pt x="1642" y="3"/>
                  </a:cubicBezTo>
                  <a:cubicBezTo>
                    <a:pt x="1959" y="6"/>
                    <a:pt x="2427" y="510"/>
                    <a:pt x="2584" y="611"/>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02" name="Freeform 36"/>
            <p:cNvSpPr>
              <a:spLocks/>
            </p:cNvSpPr>
            <p:nvPr/>
          </p:nvSpPr>
          <p:spPr bwMode="auto">
            <a:xfrm rot="5116420">
              <a:off x="910" y="2876"/>
              <a:ext cx="664" cy="213"/>
            </a:xfrm>
            <a:custGeom>
              <a:avLst/>
              <a:gdLst>
                <a:gd name="T0" fmla="*/ 0 w 2376"/>
                <a:gd name="T1" fmla="*/ 235 h 656"/>
                <a:gd name="T2" fmla="*/ 496 w 2376"/>
                <a:gd name="T3" fmla="*/ 595 h 656"/>
                <a:gd name="T4" fmla="*/ 1195 w 2376"/>
                <a:gd name="T5" fmla="*/ 3 h 656"/>
                <a:gd name="T6" fmla="*/ 1881 w 2376"/>
                <a:gd name="T7" fmla="*/ 611 h 656"/>
                <a:gd name="T8" fmla="*/ 2376 w 2376"/>
                <a:gd name="T9" fmla="*/ 273 h 656"/>
                <a:gd name="T10" fmla="*/ 0 60000 65536"/>
                <a:gd name="T11" fmla="*/ 0 60000 65536"/>
                <a:gd name="T12" fmla="*/ 0 60000 65536"/>
                <a:gd name="T13" fmla="*/ 0 60000 65536"/>
                <a:gd name="T14" fmla="*/ 0 60000 65536"/>
                <a:gd name="T15" fmla="*/ 0 w 2376"/>
                <a:gd name="T16" fmla="*/ 0 h 656"/>
                <a:gd name="T17" fmla="*/ 2376 w 2376"/>
                <a:gd name="T18" fmla="*/ 656 h 656"/>
              </a:gdLst>
              <a:ahLst/>
              <a:cxnLst>
                <a:cxn ang="T10">
                  <a:pos x="T0" y="T1"/>
                </a:cxn>
                <a:cxn ang="T11">
                  <a:pos x="T2" y="T3"/>
                </a:cxn>
                <a:cxn ang="T12">
                  <a:pos x="T4" y="T5"/>
                </a:cxn>
                <a:cxn ang="T13">
                  <a:pos x="T6" y="T7"/>
                </a:cxn>
                <a:cxn ang="T14">
                  <a:pos x="T8" y="T9"/>
                </a:cxn>
              </a:cxnLst>
              <a:rect l="T15" t="T16" r="T17" b="T18"/>
              <a:pathLst>
                <a:path w="2376" h="656">
                  <a:moveTo>
                    <a:pt x="0" y="235"/>
                  </a:moveTo>
                  <a:cubicBezTo>
                    <a:pt x="83" y="294"/>
                    <a:pt x="296" y="634"/>
                    <a:pt x="496" y="595"/>
                  </a:cubicBezTo>
                  <a:cubicBezTo>
                    <a:pt x="696" y="556"/>
                    <a:pt x="964" y="0"/>
                    <a:pt x="1195" y="3"/>
                  </a:cubicBezTo>
                  <a:cubicBezTo>
                    <a:pt x="1426" y="6"/>
                    <a:pt x="1684" y="566"/>
                    <a:pt x="1881" y="611"/>
                  </a:cubicBezTo>
                  <a:cubicBezTo>
                    <a:pt x="2078" y="656"/>
                    <a:pt x="2273" y="343"/>
                    <a:pt x="2376" y="273"/>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03" name="Freeform 37"/>
            <p:cNvSpPr>
              <a:spLocks/>
            </p:cNvSpPr>
            <p:nvPr/>
          </p:nvSpPr>
          <p:spPr bwMode="auto">
            <a:xfrm rot="5116420">
              <a:off x="1087" y="2883"/>
              <a:ext cx="664" cy="213"/>
            </a:xfrm>
            <a:custGeom>
              <a:avLst/>
              <a:gdLst>
                <a:gd name="T0" fmla="*/ 0 w 2376"/>
                <a:gd name="T1" fmla="*/ 235 h 656"/>
                <a:gd name="T2" fmla="*/ 496 w 2376"/>
                <a:gd name="T3" fmla="*/ 595 h 656"/>
                <a:gd name="T4" fmla="*/ 1195 w 2376"/>
                <a:gd name="T5" fmla="*/ 3 h 656"/>
                <a:gd name="T6" fmla="*/ 1881 w 2376"/>
                <a:gd name="T7" fmla="*/ 611 h 656"/>
                <a:gd name="T8" fmla="*/ 2376 w 2376"/>
                <a:gd name="T9" fmla="*/ 273 h 656"/>
                <a:gd name="T10" fmla="*/ 0 60000 65536"/>
                <a:gd name="T11" fmla="*/ 0 60000 65536"/>
                <a:gd name="T12" fmla="*/ 0 60000 65536"/>
                <a:gd name="T13" fmla="*/ 0 60000 65536"/>
                <a:gd name="T14" fmla="*/ 0 60000 65536"/>
                <a:gd name="T15" fmla="*/ 0 w 2376"/>
                <a:gd name="T16" fmla="*/ 0 h 656"/>
                <a:gd name="T17" fmla="*/ 2376 w 2376"/>
                <a:gd name="T18" fmla="*/ 656 h 656"/>
              </a:gdLst>
              <a:ahLst/>
              <a:cxnLst>
                <a:cxn ang="T10">
                  <a:pos x="T0" y="T1"/>
                </a:cxn>
                <a:cxn ang="T11">
                  <a:pos x="T2" y="T3"/>
                </a:cxn>
                <a:cxn ang="T12">
                  <a:pos x="T4" y="T5"/>
                </a:cxn>
                <a:cxn ang="T13">
                  <a:pos x="T6" y="T7"/>
                </a:cxn>
                <a:cxn ang="T14">
                  <a:pos x="T8" y="T9"/>
                </a:cxn>
              </a:cxnLst>
              <a:rect l="T15" t="T16" r="T17" b="T18"/>
              <a:pathLst>
                <a:path w="2376" h="656">
                  <a:moveTo>
                    <a:pt x="0" y="235"/>
                  </a:moveTo>
                  <a:cubicBezTo>
                    <a:pt x="83" y="294"/>
                    <a:pt x="296" y="634"/>
                    <a:pt x="496" y="595"/>
                  </a:cubicBezTo>
                  <a:cubicBezTo>
                    <a:pt x="696" y="556"/>
                    <a:pt x="964" y="0"/>
                    <a:pt x="1195" y="3"/>
                  </a:cubicBezTo>
                  <a:cubicBezTo>
                    <a:pt x="1426" y="6"/>
                    <a:pt x="1684" y="566"/>
                    <a:pt x="1881" y="611"/>
                  </a:cubicBezTo>
                  <a:cubicBezTo>
                    <a:pt x="2078" y="656"/>
                    <a:pt x="2273" y="343"/>
                    <a:pt x="2376" y="273"/>
                  </a:cubicBezTo>
                </a:path>
              </a:pathLst>
            </a:custGeom>
            <a:noFill/>
            <a:ln w="127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6404" name="Text Box 38"/>
            <p:cNvSpPr txBox="1">
              <a:spLocks noChangeArrowheads="1"/>
            </p:cNvSpPr>
            <p:nvPr/>
          </p:nvSpPr>
          <p:spPr bwMode="auto">
            <a:xfrm>
              <a:off x="959" y="2106"/>
              <a:ext cx="641"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dirty="0">
                  <a:latin typeface="Verdana" panose="020B0604030504040204" pitchFamily="34" charset="0"/>
                </a:rPr>
                <a:t>Source Array</a:t>
              </a:r>
            </a:p>
          </p:txBody>
        </p:sp>
        <p:sp>
          <p:nvSpPr>
            <p:cNvPr id="16405" name="Text Box 39"/>
            <p:cNvSpPr txBox="1">
              <a:spLocks noChangeArrowheads="1"/>
            </p:cNvSpPr>
            <p:nvPr/>
          </p:nvSpPr>
          <p:spPr bwMode="auto">
            <a:xfrm>
              <a:off x="1555" y="2926"/>
              <a:ext cx="92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dirty="0">
                  <a:latin typeface="Verdana" panose="020B0604030504040204" pitchFamily="34" charset="0"/>
                </a:rPr>
                <a:t>Vertically Propagating</a:t>
              </a:r>
            </a:p>
            <a:p>
              <a:pPr algn="ctr"/>
              <a:r>
                <a:rPr lang="en-US" altLang="en-US" sz="800" b="1" dirty="0">
                  <a:latin typeface="Verdana" panose="020B0604030504040204" pitchFamily="34" charset="0"/>
                </a:rPr>
                <a:t>Signal</a:t>
              </a:r>
            </a:p>
          </p:txBody>
        </p:sp>
        <p:sp>
          <p:nvSpPr>
            <p:cNvPr id="16406" name="AutoShape 41"/>
            <p:cNvSpPr>
              <a:spLocks noChangeArrowheads="1"/>
            </p:cNvSpPr>
            <p:nvPr/>
          </p:nvSpPr>
          <p:spPr bwMode="auto">
            <a:xfrm flipV="1">
              <a:off x="1705" y="2818"/>
              <a:ext cx="98" cy="107"/>
            </a:xfrm>
            <a:prstGeom prst="upArrow">
              <a:avLst>
                <a:gd name="adj1" fmla="val 50000"/>
                <a:gd name="adj2" fmla="val 27296"/>
              </a:avLst>
            </a:prstGeom>
            <a:gradFill rotWithShape="0">
              <a:gsLst>
                <a:gs pos="0">
                  <a:srgbClr val="FF0000"/>
                </a:gs>
                <a:gs pos="100000">
                  <a:schemeClr val="bg1"/>
                </a:gs>
              </a:gsLst>
              <a:lin ang="5400000" scaled="1"/>
            </a:gradFill>
            <a:ln w="12700">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16407" name="Group 43"/>
            <p:cNvGrpSpPr>
              <a:grpSpLocks/>
            </p:cNvGrpSpPr>
            <p:nvPr/>
          </p:nvGrpSpPr>
          <p:grpSpPr bwMode="auto">
            <a:xfrm>
              <a:off x="949" y="2326"/>
              <a:ext cx="606" cy="121"/>
              <a:chOff x="3541" y="1487"/>
              <a:chExt cx="469" cy="94"/>
            </a:xfrm>
          </p:grpSpPr>
          <p:sp>
            <p:nvSpPr>
              <p:cNvPr id="16408" name="AutoShape 44"/>
              <p:cNvSpPr>
                <a:spLocks noChangeArrowheads="1"/>
              </p:cNvSpPr>
              <p:nvPr/>
            </p:nvSpPr>
            <p:spPr bwMode="auto">
              <a:xfrm rot="-3483050">
                <a:off x="3544" y="1484"/>
                <a:ext cx="88" cy="94"/>
              </a:xfrm>
              <a:prstGeom prst="irregularSeal2">
                <a:avLst/>
              </a:prstGeom>
              <a:solidFill>
                <a:srgbClr val="FF6600"/>
              </a:solidFill>
              <a:ln w="3175">
                <a:solidFill>
                  <a:schemeClr val="tx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800" b="1" dirty="0">
                  <a:latin typeface="Verdana" panose="020B0604030504040204" pitchFamily="34" charset="0"/>
                </a:endParaRPr>
              </a:p>
            </p:txBody>
          </p:sp>
          <p:sp>
            <p:nvSpPr>
              <p:cNvPr id="16409" name="AutoShape 45"/>
              <p:cNvSpPr>
                <a:spLocks noChangeArrowheads="1"/>
              </p:cNvSpPr>
              <p:nvPr/>
            </p:nvSpPr>
            <p:spPr bwMode="auto">
              <a:xfrm rot="-3483050">
                <a:off x="3669" y="1486"/>
                <a:ext cx="88" cy="94"/>
              </a:xfrm>
              <a:prstGeom prst="irregularSeal2">
                <a:avLst/>
              </a:prstGeom>
              <a:solidFill>
                <a:srgbClr val="FF6600"/>
              </a:solidFill>
              <a:ln w="3175">
                <a:solidFill>
                  <a:schemeClr val="tx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800" b="1" dirty="0">
                  <a:latin typeface="Verdana" panose="020B0604030504040204" pitchFamily="34" charset="0"/>
                </a:endParaRPr>
              </a:p>
            </p:txBody>
          </p:sp>
          <p:sp>
            <p:nvSpPr>
              <p:cNvPr id="16410" name="AutoShape 46"/>
              <p:cNvSpPr>
                <a:spLocks noChangeArrowheads="1"/>
              </p:cNvSpPr>
              <p:nvPr/>
            </p:nvSpPr>
            <p:spPr bwMode="auto">
              <a:xfrm rot="-3483050">
                <a:off x="3794" y="1488"/>
                <a:ext cx="88" cy="94"/>
              </a:xfrm>
              <a:prstGeom prst="irregularSeal2">
                <a:avLst/>
              </a:prstGeom>
              <a:solidFill>
                <a:srgbClr val="FF6600"/>
              </a:solidFill>
              <a:ln w="3175">
                <a:solidFill>
                  <a:schemeClr val="tx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800" b="1" dirty="0">
                  <a:latin typeface="Verdana" panose="020B0604030504040204" pitchFamily="34" charset="0"/>
                </a:endParaRPr>
              </a:p>
            </p:txBody>
          </p:sp>
          <p:sp>
            <p:nvSpPr>
              <p:cNvPr id="16411" name="AutoShape 47"/>
              <p:cNvSpPr>
                <a:spLocks noChangeArrowheads="1"/>
              </p:cNvSpPr>
              <p:nvPr/>
            </p:nvSpPr>
            <p:spPr bwMode="auto">
              <a:xfrm rot="-3483050">
                <a:off x="3919" y="1490"/>
                <a:ext cx="88" cy="94"/>
              </a:xfrm>
              <a:prstGeom prst="irregularSeal2">
                <a:avLst/>
              </a:prstGeom>
              <a:solidFill>
                <a:srgbClr val="FF6600"/>
              </a:solidFill>
              <a:ln w="3175">
                <a:solidFill>
                  <a:schemeClr val="tx1"/>
                </a:solidFill>
                <a:miter lim="800000"/>
                <a:headEnd/>
                <a:tailEnd/>
              </a:ln>
            </p:spPr>
            <p:txBody>
              <a:bodyPr vert="eaVert"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800" b="1" dirty="0">
                  <a:latin typeface="Verdana" panose="020B0604030504040204" pitchFamily="34" charset="0"/>
                </a:endParaRPr>
              </a:p>
            </p:txBody>
          </p:sp>
        </p:grpSp>
      </p:grpSp>
      <p:sp>
        <p:nvSpPr>
          <p:cNvPr id="16394" name="Rectangle 48"/>
          <p:cNvSpPr>
            <a:spLocks noGrp="1" noChangeArrowheads="1"/>
          </p:cNvSpPr>
          <p:nvPr>
            <p:ph type="title"/>
          </p:nvPr>
        </p:nvSpPr>
        <p:spPr/>
        <p:txBody>
          <a:bodyPr/>
          <a:lstStyle/>
          <a:p>
            <a:r>
              <a:rPr lang="en-US" altLang="en-US" dirty="0" smtClean="0"/>
              <a:t>Attenuating Noise</a:t>
            </a:r>
          </a:p>
        </p:txBody>
      </p:sp>
      <p:sp>
        <p:nvSpPr>
          <p:cNvPr id="16390" name="Text Box 40"/>
          <p:cNvSpPr txBox="1">
            <a:spLocks noChangeArrowheads="1"/>
          </p:cNvSpPr>
          <p:nvPr/>
        </p:nvSpPr>
        <p:spPr bwMode="auto">
          <a:xfrm>
            <a:off x="2330450" y="4095750"/>
            <a:ext cx="1993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dirty="0">
                <a:latin typeface="Verdana" panose="020B0604030504040204" pitchFamily="34" charset="0"/>
              </a:rPr>
              <a:t>Horizontally Propagating</a:t>
            </a:r>
          </a:p>
          <a:p>
            <a:pPr algn="ctr"/>
            <a:r>
              <a:rPr lang="en-US" altLang="en-US" sz="800" b="1" dirty="0">
                <a:latin typeface="Verdana" panose="020B0604030504040204" pitchFamily="34" charset="0"/>
              </a:rPr>
              <a:t>Noise</a:t>
            </a:r>
          </a:p>
        </p:txBody>
      </p:sp>
    </p:spTree>
    <p:extLst>
      <p:ext uri="{BB962C8B-B14F-4D97-AF65-F5344CB8AC3E}">
        <p14:creationId xmlns:p14="http://schemas.microsoft.com/office/powerpoint/2010/main" val="12924932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ChangeArrowheads="1"/>
          </p:cNvSpPr>
          <p:nvPr/>
        </p:nvSpPr>
        <p:spPr bwMode="auto">
          <a:xfrm>
            <a:off x="285750" y="1063625"/>
            <a:ext cx="5418138"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0188" indent="-230188">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buFontTx/>
              <a:buChar char="•"/>
              <a:tabLst>
                <a:tab pos="461963" algn="l"/>
              </a:tabLst>
            </a:pPr>
            <a:r>
              <a:rPr lang="en-US" altLang="en-US" sz="2200" dirty="0">
                <a:latin typeface="Arial" panose="020B0604020202020204" pitchFamily="34" charset="0"/>
              </a:rPr>
              <a:t>Sorting the traces from multiple shot </a:t>
            </a:r>
            <a:r>
              <a:rPr lang="en-US" altLang="en-US" sz="2200" dirty="0" smtClean="0">
                <a:latin typeface="Arial" panose="020B0604020202020204" pitchFamily="34" charset="0"/>
              </a:rPr>
              <a:t>	records </a:t>
            </a:r>
            <a:r>
              <a:rPr lang="en-US" altLang="en-US" sz="2200" dirty="0">
                <a:latin typeface="Arial" panose="020B0604020202020204" pitchFamily="34" charset="0"/>
              </a:rPr>
              <a:t>to a common midpoint (CMP) </a:t>
            </a:r>
            <a:r>
              <a:rPr lang="en-US" altLang="en-US" sz="2200" dirty="0" smtClean="0">
                <a:latin typeface="Arial" panose="020B0604020202020204" pitchFamily="34" charset="0"/>
              </a:rPr>
              <a:t>	gather</a:t>
            </a:r>
            <a:r>
              <a:rPr lang="en-US" altLang="en-US" sz="2200" dirty="0">
                <a:latin typeface="Arial" panose="020B0604020202020204" pitchFamily="34" charset="0"/>
              </a:rPr>
              <a:t>, allows reflections generated </a:t>
            </a:r>
            <a:r>
              <a:rPr lang="en-US" altLang="en-US" sz="2200" dirty="0" smtClean="0">
                <a:latin typeface="Arial" panose="020B0604020202020204" pitchFamily="34" charset="0"/>
              </a:rPr>
              <a:t>	from </a:t>
            </a:r>
            <a:r>
              <a:rPr lang="en-US" altLang="en-US" sz="2200" dirty="0">
                <a:latin typeface="Arial" panose="020B0604020202020204" pitchFamily="34" charset="0"/>
              </a:rPr>
              <a:t>the same subsurface point to be </a:t>
            </a:r>
            <a:r>
              <a:rPr lang="en-US" altLang="en-US" sz="2200" dirty="0" smtClean="0">
                <a:latin typeface="Arial" panose="020B0604020202020204" pitchFamily="34" charset="0"/>
              </a:rPr>
              <a:t>	summed </a:t>
            </a:r>
            <a:r>
              <a:rPr lang="en-US" altLang="en-US" sz="2200" dirty="0">
                <a:latin typeface="Arial" panose="020B0604020202020204" pitchFamily="34" charset="0"/>
              </a:rPr>
              <a:t>(stacked).  </a:t>
            </a:r>
          </a:p>
          <a:p>
            <a:pPr>
              <a:lnSpc>
                <a:spcPct val="95000"/>
              </a:lnSpc>
              <a:buFontTx/>
              <a:buChar char="•"/>
              <a:tabLst>
                <a:tab pos="461963" algn="l"/>
              </a:tabLst>
            </a:pPr>
            <a:endParaRPr lang="en-US" altLang="en-US" sz="1600" dirty="0">
              <a:latin typeface="Arial" panose="020B0604020202020204" pitchFamily="34" charset="0"/>
            </a:endParaRPr>
          </a:p>
          <a:p>
            <a:pPr>
              <a:lnSpc>
                <a:spcPct val="95000"/>
              </a:lnSpc>
              <a:buFontTx/>
              <a:buChar char="•"/>
              <a:tabLst>
                <a:tab pos="461963" algn="l"/>
              </a:tabLst>
            </a:pPr>
            <a:r>
              <a:rPr lang="en-US" altLang="en-US" sz="2200" dirty="0">
                <a:latin typeface="Arial" panose="020B0604020202020204" pitchFamily="34" charset="0"/>
              </a:rPr>
              <a:t>The benefit of stacking is that it allows </a:t>
            </a:r>
            <a:r>
              <a:rPr lang="en-US" altLang="en-US" sz="2200" dirty="0" smtClean="0">
                <a:latin typeface="Arial" panose="020B0604020202020204" pitchFamily="34" charset="0"/>
              </a:rPr>
              <a:t>	the </a:t>
            </a:r>
            <a:r>
              <a:rPr lang="en-US" altLang="en-US" sz="2200" dirty="0">
                <a:latin typeface="Arial" panose="020B0604020202020204" pitchFamily="34" charset="0"/>
              </a:rPr>
              <a:t>desired reflections </a:t>
            </a:r>
            <a:r>
              <a:rPr lang="en-US" altLang="en-US" sz="2200" dirty="0" smtClean="0">
                <a:latin typeface="Arial" panose="020B0604020202020204" pitchFamily="34" charset="0"/>
              </a:rPr>
              <a:t>(signal) to 	constructively </a:t>
            </a:r>
            <a:r>
              <a:rPr lang="en-US" altLang="en-US" sz="2200" dirty="0">
                <a:latin typeface="Arial" panose="020B0604020202020204" pitchFamily="34" charset="0"/>
              </a:rPr>
              <a:t>reinforce while reducing </a:t>
            </a:r>
            <a:r>
              <a:rPr lang="en-US" altLang="en-US" sz="2200" dirty="0" smtClean="0">
                <a:latin typeface="Arial" panose="020B0604020202020204" pitchFamily="34" charset="0"/>
              </a:rPr>
              <a:t>	what we do not want (random </a:t>
            </a:r>
            <a:r>
              <a:rPr lang="en-US" altLang="en-US" sz="2200" dirty="0">
                <a:latin typeface="Arial" panose="020B0604020202020204" pitchFamily="34" charset="0"/>
              </a:rPr>
              <a:t>noise, </a:t>
            </a:r>
            <a:r>
              <a:rPr lang="en-US" altLang="en-US" sz="2200" dirty="0" smtClean="0">
                <a:latin typeface="Arial" panose="020B0604020202020204" pitchFamily="34" charset="0"/>
              </a:rPr>
              <a:t>	source-generated noise</a:t>
            </a:r>
            <a:r>
              <a:rPr lang="en-US" altLang="en-US" sz="2200" dirty="0">
                <a:latin typeface="Arial" panose="020B0604020202020204" pitchFamily="34" charset="0"/>
              </a:rPr>
              <a:t>, unwanted </a:t>
            </a:r>
            <a:r>
              <a:rPr lang="en-US" altLang="en-US" sz="2200" dirty="0" smtClean="0">
                <a:latin typeface="Arial" panose="020B0604020202020204" pitchFamily="34" charset="0"/>
              </a:rPr>
              <a:t>	multiples </a:t>
            </a:r>
            <a:r>
              <a:rPr lang="en-US" altLang="en-US" sz="2200" dirty="0">
                <a:latin typeface="Arial" panose="020B0604020202020204" pitchFamily="34" charset="0"/>
              </a:rPr>
              <a:t>and surface </a:t>
            </a:r>
            <a:r>
              <a:rPr lang="en-US" altLang="en-US" sz="2200" dirty="0" smtClean="0">
                <a:latin typeface="Arial" panose="020B0604020202020204" pitchFamily="34" charset="0"/>
              </a:rPr>
              <a:t>waves</a:t>
            </a:r>
            <a:r>
              <a:rPr lang="en-US" altLang="en-US" sz="2200" dirty="0">
                <a:latin typeface="Arial" panose="020B0604020202020204" pitchFamily="34" charset="0"/>
              </a:rPr>
              <a:t>.  </a:t>
            </a:r>
          </a:p>
          <a:p>
            <a:pPr>
              <a:lnSpc>
                <a:spcPct val="95000"/>
              </a:lnSpc>
            </a:pPr>
            <a:endParaRPr lang="en-US" altLang="en-US" sz="2200" dirty="0">
              <a:latin typeface="Arial" panose="020B0604020202020204" pitchFamily="34" charset="0"/>
            </a:endParaRPr>
          </a:p>
        </p:txBody>
      </p:sp>
      <p:sp>
        <p:nvSpPr>
          <p:cNvPr id="366597" name="Line 5"/>
          <p:cNvSpPr>
            <a:spLocks noChangeShapeType="1"/>
          </p:cNvSpPr>
          <p:nvPr/>
        </p:nvSpPr>
        <p:spPr bwMode="auto">
          <a:xfrm flipV="1">
            <a:off x="6677025" y="3054350"/>
            <a:ext cx="1508125" cy="12700"/>
          </a:xfrm>
          <a:prstGeom prst="line">
            <a:avLst/>
          </a:prstGeom>
          <a:noFill/>
          <a:ln w="25400">
            <a:solidFill>
              <a:schemeClr val="bg2"/>
            </a:solidFill>
            <a:round/>
            <a:headEnd/>
            <a:tailEnd/>
          </a:ln>
          <a:effectLst>
            <a:outerShdw dist="35921" dir="2700000" algn="ctr" rotWithShape="0">
              <a:srgbClr val="993300"/>
            </a:outerShdw>
          </a:effectLst>
        </p:spPr>
        <p:txBody>
          <a:bodyPr wrap="none" anchor="ctr"/>
          <a:lstStyle/>
          <a:p>
            <a:pPr>
              <a:defRPr/>
            </a:pPr>
            <a:endParaRPr lang="en-US" dirty="0"/>
          </a:p>
        </p:txBody>
      </p:sp>
      <p:sp>
        <p:nvSpPr>
          <p:cNvPr id="17414" name="Line 6"/>
          <p:cNvSpPr>
            <a:spLocks noChangeShapeType="1"/>
          </p:cNvSpPr>
          <p:nvPr/>
        </p:nvSpPr>
        <p:spPr bwMode="auto">
          <a:xfrm>
            <a:off x="7029450" y="2878138"/>
            <a:ext cx="0" cy="167640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15" name="Line 7"/>
          <p:cNvSpPr>
            <a:spLocks noChangeShapeType="1"/>
          </p:cNvSpPr>
          <p:nvPr/>
        </p:nvSpPr>
        <p:spPr bwMode="auto">
          <a:xfrm flipH="1">
            <a:off x="7169150" y="2909888"/>
            <a:ext cx="0" cy="1641475"/>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16" name="Line 8"/>
          <p:cNvSpPr>
            <a:spLocks noChangeShapeType="1"/>
          </p:cNvSpPr>
          <p:nvPr/>
        </p:nvSpPr>
        <p:spPr bwMode="auto">
          <a:xfrm>
            <a:off x="7346950" y="2878138"/>
            <a:ext cx="0" cy="16827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17" name="Line 9"/>
          <p:cNvSpPr>
            <a:spLocks noChangeShapeType="1"/>
          </p:cNvSpPr>
          <p:nvPr/>
        </p:nvSpPr>
        <p:spPr bwMode="auto">
          <a:xfrm>
            <a:off x="7505700" y="2878138"/>
            <a:ext cx="0" cy="16827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18" name="Line 10"/>
          <p:cNvSpPr>
            <a:spLocks noChangeShapeType="1"/>
          </p:cNvSpPr>
          <p:nvPr/>
        </p:nvSpPr>
        <p:spPr bwMode="auto">
          <a:xfrm flipH="1">
            <a:off x="7661275" y="2878138"/>
            <a:ext cx="3175" cy="16827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19" name="Line 11"/>
          <p:cNvSpPr>
            <a:spLocks noChangeShapeType="1"/>
          </p:cNvSpPr>
          <p:nvPr/>
        </p:nvSpPr>
        <p:spPr bwMode="auto">
          <a:xfrm flipH="1">
            <a:off x="7823200" y="2878138"/>
            <a:ext cx="1588" cy="1679575"/>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20" name="Line 12"/>
          <p:cNvSpPr>
            <a:spLocks noChangeShapeType="1"/>
          </p:cNvSpPr>
          <p:nvPr/>
        </p:nvSpPr>
        <p:spPr bwMode="auto">
          <a:xfrm>
            <a:off x="8004175" y="2681288"/>
            <a:ext cx="0" cy="1889125"/>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21" name="Rectangle 13"/>
          <p:cNvSpPr>
            <a:spLocks noChangeArrowheads="1"/>
          </p:cNvSpPr>
          <p:nvPr/>
        </p:nvSpPr>
        <p:spPr bwMode="auto">
          <a:xfrm>
            <a:off x="7623175" y="2959100"/>
            <a:ext cx="79375" cy="85725"/>
          </a:xfrm>
          <a:prstGeom prst="rect">
            <a:avLst/>
          </a:prstGeom>
          <a:solidFill>
            <a:schemeClr val="accent1"/>
          </a:solidFill>
          <a:ln w="9525">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22" name="Rectangle 14"/>
          <p:cNvSpPr>
            <a:spLocks noChangeArrowheads="1"/>
          </p:cNvSpPr>
          <p:nvPr/>
        </p:nvSpPr>
        <p:spPr bwMode="auto">
          <a:xfrm>
            <a:off x="7781925" y="2955925"/>
            <a:ext cx="79375" cy="85725"/>
          </a:xfrm>
          <a:prstGeom prst="rect">
            <a:avLst/>
          </a:prstGeom>
          <a:solidFill>
            <a:schemeClr val="accent1"/>
          </a:solidFill>
          <a:ln w="9525">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23" name="Rectangle 15"/>
          <p:cNvSpPr>
            <a:spLocks noChangeArrowheads="1"/>
          </p:cNvSpPr>
          <p:nvPr/>
        </p:nvSpPr>
        <p:spPr bwMode="auto">
          <a:xfrm>
            <a:off x="7940675" y="2955925"/>
            <a:ext cx="79375" cy="85725"/>
          </a:xfrm>
          <a:prstGeom prst="rect">
            <a:avLst/>
          </a:prstGeom>
          <a:solidFill>
            <a:schemeClr val="accent1"/>
          </a:solidFill>
          <a:ln w="9525">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24" name="AutoShape 16"/>
          <p:cNvSpPr>
            <a:spLocks noChangeArrowheads="1"/>
          </p:cNvSpPr>
          <p:nvPr/>
        </p:nvSpPr>
        <p:spPr bwMode="auto">
          <a:xfrm>
            <a:off x="6956425" y="2827338"/>
            <a:ext cx="141288" cy="207962"/>
          </a:xfrm>
          <a:prstGeom prst="downArrow">
            <a:avLst>
              <a:gd name="adj1" fmla="val 50000"/>
              <a:gd name="adj2" fmla="val 36798"/>
            </a:avLst>
          </a:prstGeom>
          <a:solidFill>
            <a:schemeClr val="tx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25" name="Text Box 17"/>
          <p:cNvSpPr txBox="1">
            <a:spLocks noChangeArrowheads="1"/>
          </p:cNvSpPr>
          <p:nvPr/>
        </p:nvSpPr>
        <p:spPr bwMode="auto">
          <a:xfrm>
            <a:off x="7475538" y="2624138"/>
            <a:ext cx="8080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dirty="0">
                <a:latin typeface="Verdana" panose="020B0604030504040204" pitchFamily="34" charset="0"/>
              </a:rPr>
              <a:t>Receivers</a:t>
            </a:r>
          </a:p>
        </p:txBody>
      </p:sp>
      <p:sp>
        <p:nvSpPr>
          <p:cNvPr id="17426" name="Text Box 18"/>
          <p:cNvSpPr txBox="1">
            <a:spLocks noChangeArrowheads="1"/>
          </p:cNvSpPr>
          <p:nvPr/>
        </p:nvSpPr>
        <p:spPr bwMode="auto">
          <a:xfrm>
            <a:off x="6804025" y="2613025"/>
            <a:ext cx="6921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dirty="0">
                <a:latin typeface="Verdana" panose="020B0604030504040204" pitchFamily="34" charset="0"/>
              </a:rPr>
              <a:t>Sources</a:t>
            </a:r>
          </a:p>
        </p:txBody>
      </p:sp>
      <p:sp>
        <p:nvSpPr>
          <p:cNvPr id="17427" name="Rectangle 19"/>
          <p:cNvSpPr>
            <a:spLocks noChangeArrowheads="1"/>
          </p:cNvSpPr>
          <p:nvPr/>
        </p:nvSpPr>
        <p:spPr bwMode="auto">
          <a:xfrm>
            <a:off x="6784975" y="4357688"/>
            <a:ext cx="1509713" cy="214312"/>
          </a:xfrm>
          <a:prstGeom prst="rect">
            <a:avLst/>
          </a:prstGeom>
          <a:solidFill>
            <a:srgbClr val="FF9900">
              <a:alpha val="50195"/>
            </a:srgbClr>
          </a:solidFill>
          <a:ln w="9525">
            <a:solidFill>
              <a:schemeClr val="bg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28" name="Line 20"/>
          <p:cNvSpPr>
            <a:spLocks noChangeShapeType="1"/>
          </p:cNvSpPr>
          <p:nvPr/>
        </p:nvSpPr>
        <p:spPr bwMode="auto">
          <a:xfrm>
            <a:off x="6708775" y="4362450"/>
            <a:ext cx="1625600" cy="4763"/>
          </a:xfrm>
          <a:prstGeom prst="line">
            <a:avLst/>
          </a:prstGeom>
          <a:noFill/>
          <a:ln w="25400">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7429" name="Freeform 21"/>
          <p:cNvSpPr>
            <a:spLocks/>
          </p:cNvSpPr>
          <p:nvPr/>
        </p:nvSpPr>
        <p:spPr bwMode="auto">
          <a:xfrm>
            <a:off x="7029450" y="3071813"/>
            <a:ext cx="914400" cy="1295400"/>
          </a:xfrm>
          <a:custGeom>
            <a:avLst/>
            <a:gdLst>
              <a:gd name="T0" fmla="*/ 0 w 1104"/>
              <a:gd name="T1" fmla="*/ 0 h 1440"/>
              <a:gd name="T2" fmla="*/ 576 w 1104"/>
              <a:gd name="T3" fmla="*/ 1440 h 1440"/>
              <a:gd name="T4" fmla="*/ 1104 w 1104"/>
              <a:gd name="T5" fmla="*/ 48 h 1440"/>
              <a:gd name="T6" fmla="*/ 0 60000 65536"/>
              <a:gd name="T7" fmla="*/ 0 60000 65536"/>
              <a:gd name="T8" fmla="*/ 0 60000 65536"/>
              <a:gd name="T9" fmla="*/ 0 w 1104"/>
              <a:gd name="T10" fmla="*/ 0 h 1440"/>
              <a:gd name="T11" fmla="*/ 1104 w 1104"/>
              <a:gd name="T12" fmla="*/ 1440 h 1440"/>
            </a:gdLst>
            <a:ahLst/>
            <a:cxnLst>
              <a:cxn ang="T6">
                <a:pos x="T0" y="T1"/>
              </a:cxn>
              <a:cxn ang="T7">
                <a:pos x="T2" y="T3"/>
              </a:cxn>
              <a:cxn ang="T8">
                <a:pos x="T4" y="T5"/>
              </a:cxn>
            </a:cxnLst>
            <a:rect l="T9" t="T10" r="T11" b="T12"/>
            <a:pathLst>
              <a:path w="1104" h="1440">
                <a:moveTo>
                  <a:pt x="0" y="0"/>
                </a:moveTo>
                <a:lnTo>
                  <a:pt x="576" y="1440"/>
                </a:lnTo>
                <a:lnTo>
                  <a:pt x="1104" y="48"/>
                </a:lnTo>
              </a:path>
            </a:pathLst>
          </a:custGeom>
          <a:noFill/>
          <a:ln w="9525">
            <a:solidFill>
              <a:schemeClr val="bg2"/>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0" name="Freeform 22"/>
          <p:cNvSpPr>
            <a:spLocks/>
          </p:cNvSpPr>
          <p:nvPr/>
        </p:nvSpPr>
        <p:spPr bwMode="auto">
          <a:xfrm>
            <a:off x="7188200" y="3114675"/>
            <a:ext cx="596900" cy="1252538"/>
          </a:xfrm>
          <a:custGeom>
            <a:avLst/>
            <a:gdLst>
              <a:gd name="T0" fmla="*/ 0 w 720"/>
              <a:gd name="T1" fmla="*/ 0 h 1392"/>
              <a:gd name="T2" fmla="*/ 384 w 720"/>
              <a:gd name="T3" fmla="*/ 1392 h 1392"/>
              <a:gd name="T4" fmla="*/ 720 w 720"/>
              <a:gd name="T5" fmla="*/ 0 h 1392"/>
              <a:gd name="T6" fmla="*/ 0 60000 65536"/>
              <a:gd name="T7" fmla="*/ 0 60000 65536"/>
              <a:gd name="T8" fmla="*/ 0 60000 65536"/>
              <a:gd name="T9" fmla="*/ 0 w 720"/>
              <a:gd name="T10" fmla="*/ 0 h 1392"/>
              <a:gd name="T11" fmla="*/ 720 w 720"/>
              <a:gd name="T12" fmla="*/ 1392 h 1392"/>
            </a:gdLst>
            <a:ahLst/>
            <a:cxnLst>
              <a:cxn ang="T6">
                <a:pos x="T0" y="T1"/>
              </a:cxn>
              <a:cxn ang="T7">
                <a:pos x="T2" y="T3"/>
              </a:cxn>
              <a:cxn ang="T8">
                <a:pos x="T4" y="T5"/>
              </a:cxn>
            </a:cxnLst>
            <a:rect l="T9" t="T10" r="T11" b="T12"/>
            <a:pathLst>
              <a:path w="720" h="1392">
                <a:moveTo>
                  <a:pt x="0" y="0"/>
                </a:moveTo>
                <a:lnTo>
                  <a:pt x="384" y="1392"/>
                </a:lnTo>
                <a:lnTo>
                  <a:pt x="720" y="0"/>
                </a:lnTo>
              </a:path>
            </a:pathLst>
          </a:custGeom>
          <a:noFill/>
          <a:ln w="9525">
            <a:solidFill>
              <a:schemeClr val="bg2"/>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1" name="Freeform 23"/>
          <p:cNvSpPr>
            <a:spLocks/>
          </p:cNvSpPr>
          <p:nvPr/>
        </p:nvSpPr>
        <p:spPr bwMode="auto">
          <a:xfrm>
            <a:off x="7346950" y="3114675"/>
            <a:ext cx="306388" cy="1252538"/>
          </a:xfrm>
          <a:custGeom>
            <a:avLst/>
            <a:gdLst>
              <a:gd name="T0" fmla="*/ 0 w 369"/>
              <a:gd name="T1" fmla="*/ 0 h 1392"/>
              <a:gd name="T2" fmla="*/ 192 w 369"/>
              <a:gd name="T3" fmla="*/ 1392 h 1392"/>
              <a:gd name="T4" fmla="*/ 352 w 369"/>
              <a:gd name="T5" fmla="*/ 16 h 1392"/>
              <a:gd name="T6" fmla="*/ 369 w 369"/>
              <a:gd name="T7" fmla="*/ 25 h 1392"/>
              <a:gd name="T8" fmla="*/ 0 60000 65536"/>
              <a:gd name="T9" fmla="*/ 0 60000 65536"/>
              <a:gd name="T10" fmla="*/ 0 60000 65536"/>
              <a:gd name="T11" fmla="*/ 0 60000 65536"/>
              <a:gd name="T12" fmla="*/ 0 w 369"/>
              <a:gd name="T13" fmla="*/ 0 h 1392"/>
              <a:gd name="T14" fmla="*/ 369 w 369"/>
              <a:gd name="T15" fmla="*/ 1392 h 1392"/>
            </a:gdLst>
            <a:ahLst/>
            <a:cxnLst>
              <a:cxn ang="T8">
                <a:pos x="T0" y="T1"/>
              </a:cxn>
              <a:cxn ang="T9">
                <a:pos x="T2" y="T3"/>
              </a:cxn>
              <a:cxn ang="T10">
                <a:pos x="T4" y="T5"/>
              </a:cxn>
              <a:cxn ang="T11">
                <a:pos x="T6" y="T7"/>
              </a:cxn>
            </a:cxnLst>
            <a:rect l="T12" t="T13" r="T14" b="T15"/>
            <a:pathLst>
              <a:path w="369" h="1392">
                <a:moveTo>
                  <a:pt x="0" y="0"/>
                </a:moveTo>
                <a:lnTo>
                  <a:pt x="192" y="1392"/>
                </a:lnTo>
                <a:lnTo>
                  <a:pt x="352" y="16"/>
                </a:lnTo>
                <a:cubicBezTo>
                  <a:pt x="358" y="19"/>
                  <a:pt x="363" y="22"/>
                  <a:pt x="369" y="25"/>
                </a:cubicBezTo>
              </a:path>
            </a:pathLst>
          </a:custGeom>
          <a:noFill/>
          <a:ln w="9525">
            <a:solidFill>
              <a:schemeClr val="bg2"/>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2" name="AutoShape 24"/>
          <p:cNvSpPr>
            <a:spLocks noChangeArrowheads="1"/>
          </p:cNvSpPr>
          <p:nvPr/>
        </p:nvSpPr>
        <p:spPr bwMode="auto">
          <a:xfrm>
            <a:off x="7121525" y="2827338"/>
            <a:ext cx="141288" cy="207962"/>
          </a:xfrm>
          <a:prstGeom prst="downArrow">
            <a:avLst>
              <a:gd name="adj1" fmla="val 50000"/>
              <a:gd name="adj2" fmla="val 36798"/>
            </a:avLst>
          </a:prstGeom>
          <a:solidFill>
            <a:schemeClr val="tx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3" name="AutoShape 25"/>
          <p:cNvSpPr>
            <a:spLocks noChangeArrowheads="1"/>
          </p:cNvSpPr>
          <p:nvPr/>
        </p:nvSpPr>
        <p:spPr bwMode="auto">
          <a:xfrm>
            <a:off x="7273925" y="2825750"/>
            <a:ext cx="141288" cy="207963"/>
          </a:xfrm>
          <a:prstGeom prst="downArrow">
            <a:avLst>
              <a:gd name="adj1" fmla="val 50000"/>
              <a:gd name="adj2" fmla="val 36798"/>
            </a:avLst>
          </a:prstGeom>
          <a:solidFill>
            <a:schemeClr val="tx1"/>
          </a:solidFill>
          <a:ln w="25400">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4" name="Text Box 26"/>
          <p:cNvSpPr txBox="1">
            <a:spLocks noChangeArrowheads="1"/>
          </p:cNvSpPr>
          <p:nvPr/>
        </p:nvSpPr>
        <p:spPr bwMode="auto">
          <a:xfrm>
            <a:off x="7165975" y="2379663"/>
            <a:ext cx="741363"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dirty="0">
                <a:latin typeface="Verdana" panose="020B0604030504040204" pitchFamily="34" charset="0"/>
              </a:rPr>
              <a:t>Midpoint</a:t>
            </a:r>
          </a:p>
        </p:txBody>
      </p:sp>
      <p:sp>
        <p:nvSpPr>
          <p:cNvPr id="17435" name="Line 27"/>
          <p:cNvSpPr>
            <a:spLocks noChangeShapeType="1"/>
          </p:cNvSpPr>
          <p:nvPr/>
        </p:nvSpPr>
        <p:spPr bwMode="auto">
          <a:xfrm>
            <a:off x="7505700" y="2574925"/>
            <a:ext cx="0" cy="4572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7436" name="Rectangle 28"/>
          <p:cNvSpPr>
            <a:spLocks noChangeArrowheads="1"/>
          </p:cNvSpPr>
          <p:nvPr/>
        </p:nvSpPr>
        <p:spPr bwMode="auto">
          <a:xfrm>
            <a:off x="6556375" y="2305050"/>
            <a:ext cx="1905000" cy="22860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7" name="Oval 29"/>
          <p:cNvSpPr>
            <a:spLocks noChangeArrowheads="1"/>
          </p:cNvSpPr>
          <p:nvPr/>
        </p:nvSpPr>
        <p:spPr bwMode="auto">
          <a:xfrm>
            <a:off x="7461250" y="4276725"/>
            <a:ext cx="88900" cy="88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17438" name="Text Box 30"/>
          <p:cNvSpPr txBox="1">
            <a:spLocks noChangeArrowheads="1"/>
          </p:cNvSpPr>
          <p:nvPr/>
        </p:nvSpPr>
        <p:spPr bwMode="auto">
          <a:xfrm>
            <a:off x="6384925" y="4672013"/>
            <a:ext cx="1739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dirty="0">
                <a:latin typeface="Verdana" panose="020B0604030504040204" pitchFamily="34" charset="0"/>
              </a:rPr>
              <a:t>Common        Mid-Point Gather</a:t>
            </a:r>
          </a:p>
        </p:txBody>
      </p:sp>
      <p:pic>
        <p:nvPicPr>
          <p:cNvPr id="17439" name="Picture 31" descr="Seismic Data Acquisition figure"/>
          <p:cNvPicPr>
            <a:picLocks noChangeAspect="1" noChangeArrowheads="1"/>
          </p:cNvPicPr>
          <p:nvPr/>
        </p:nvPicPr>
        <p:blipFill>
          <a:blip r:embed="rId3" cstate="print">
            <a:extLst>
              <a:ext uri="{28A0092B-C50C-407E-A947-70E740481C1C}">
                <a14:useLocalDpi xmlns:a14="http://schemas.microsoft.com/office/drawing/2010/main" val="0"/>
              </a:ext>
            </a:extLst>
          </a:blip>
          <a:srcRect l="60257" t="37091" r="18880" b="29715"/>
          <a:stretch>
            <a:fillRect/>
          </a:stretch>
        </p:blipFill>
        <p:spPr bwMode="auto">
          <a:xfrm>
            <a:off x="5903913" y="1376363"/>
            <a:ext cx="2700337" cy="322103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440" name="Rectangle 32"/>
          <p:cNvSpPr>
            <a:spLocks noGrp="1" noChangeArrowheads="1"/>
          </p:cNvSpPr>
          <p:nvPr>
            <p:ph type="title"/>
          </p:nvPr>
        </p:nvSpPr>
        <p:spPr/>
        <p:txBody>
          <a:bodyPr/>
          <a:lstStyle/>
          <a:p>
            <a:r>
              <a:rPr lang="en-US" altLang="en-US" dirty="0" smtClean="0"/>
              <a:t>Enhancing the Signal</a:t>
            </a:r>
          </a:p>
        </p:txBody>
      </p:sp>
      <p:sp>
        <p:nvSpPr>
          <p:cNvPr id="31" name="Freeform 30"/>
          <p:cNvSpPr/>
          <p:nvPr/>
        </p:nvSpPr>
        <p:spPr bwMode="auto">
          <a:xfrm>
            <a:off x="7007962" y="2472538"/>
            <a:ext cx="431596" cy="1682496"/>
          </a:xfrm>
          <a:custGeom>
            <a:avLst/>
            <a:gdLst>
              <a:gd name="connsiteX0" fmla="*/ 0 w 431596"/>
              <a:gd name="connsiteY0" fmla="*/ 0 h 1682496"/>
              <a:gd name="connsiteX1" fmla="*/ 219456 w 431596"/>
              <a:gd name="connsiteY1" fmla="*/ 1682496 h 1682496"/>
              <a:gd name="connsiteX2" fmla="*/ 431596 w 431596"/>
              <a:gd name="connsiteY2" fmla="*/ 87782 h 1682496"/>
            </a:gdLst>
            <a:ahLst/>
            <a:cxnLst>
              <a:cxn ang="0">
                <a:pos x="connsiteX0" y="connsiteY0"/>
              </a:cxn>
              <a:cxn ang="0">
                <a:pos x="connsiteX1" y="connsiteY1"/>
              </a:cxn>
              <a:cxn ang="0">
                <a:pos x="connsiteX2" y="connsiteY2"/>
              </a:cxn>
            </a:cxnLst>
            <a:rect l="l" t="t" r="r" b="b"/>
            <a:pathLst>
              <a:path w="431596" h="1682496">
                <a:moveTo>
                  <a:pt x="0" y="0"/>
                </a:moveTo>
                <a:lnTo>
                  <a:pt x="219456" y="1682496"/>
                </a:lnTo>
                <a:lnTo>
                  <a:pt x="431596" y="87782"/>
                </a:lnTo>
              </a:path>
            </a:pathLst>
          </a:custGeom>
          <a:noFill/>
          <a:ln w="285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2" name="Freeform 31"/>
          <p:cNvSpPr/>
          <p:nvPr/>
        </p:nvSpPr>
        <p:spPr bwMode="auto">
          <a:xfrm>
            <a:off x="6582460" y="2457907"/>
            <a:ext cx="1266749" cy="1682496"/>
          </a:xfrm>
          <a:custGeom>
            <a:avLst/>
            <a:gdLst>
              <a:gd name="connsiteX0" fmla="*/ 0 w 431596"/>
              <a:gd name="connsiteY0" fmla="*/ 0 h 1682496"/>
              <a:gd name="connsiteX1" fmla="*/ 219456 w 431596"/>
              <a:gd name="connsiteY1" fmla="*/ 1682496 h 1682496"/>
              <a:gd name="connsiteX2" fmla="*/ 431596 w 431596"/>
              <a:gd name="connsiteY2" fmla="*/ 87782 h 1682496"/>
            </a:gdLst>
            <a:ahLst/>
            <a:cxnLst>
              <a:cxn ang="0">
                <a:pos x="connsiteX0" y="connsiteY0"/>
              </a:cxn>
              <a:cxn ang="0">
                <a:pos x="connsiteX1" y="connsiteY1"/>
              </a:cxn>
              <a:cxn ang="0">
                <a:pos x="connsiteX2" y="connsiteY2"/>
              </a:cxn>
            </a:cxnLst>
            <a:rect l="l" t="t" r="r" b="b"/>
            <a:pathLst>
              <a:path w="431596" h="1682496">
                <a:moveTo>
                  <a:pt x="0" y="0"/>
                </a:moveTo>
                <a:lnTo>
                  <a:pt x="219456" y="1682496"/>
                </a:lnTo>
                <a:lnTo>
                  <a:pt x="431596" y="87782"/>
                </a:lnTo>
              </a:path>
            </a:pathLst>
          </a:custGeom>
          <a:noFill/>
          <a:ln w="285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 name="Freeform 32"/>
          <p:cNvSpPr/>
          <p:nvPr/>
        </p:nvSpPr>
        <p:spPr bwMode="auto">
          <a:xfrm>
            <a:off x="6800698" y="2494483"/>
            <a:ext cx="829056" cy="1682496"/>
          </a:xfrm>
          <a:custGeom>
            <a:avLst/>
            <a:gdLst>
              <a:gd name="connsiteX0" fmla="*/ 0 w 431596"/>
              <a:gd name="connsiteY0" fmla="*/ 0 h 1682496"/>
              <a:gd name="connsiteX1" fmla="*/ 219456 w 431596"/>
              <a:gd name="connsiteY1" fmla="*/ 1682496 h 1682496"/>
              <a:gd name="connsiteX2" fmla="*/ 431596 w 431596"/>
              <a:gd name="connsiteY2" fmla="*/ 87782 h 1682496"/>
            </a:gdLst>
            <a:ahLst/>
            <a:cxnLst>
              <a:cxn ang="0">
                <a:pos x="connsiteX0" y="connsiteY0"/>
              </a:cxn>
              <a:cxn ang="0">
                <a:pos x="connsiteX1" y="connsiteY1"/>
              </a:cxn>
              <a:cxn ang="0">
                <a:pos x="connsiteX2" y="connsiteY2"/>
              </a:cxn>
            </a:cxnLst>
            <a:rect l="l" t="t" r="r" b="b"/>
            <a:pathLst>
              <a:path w="431596" h="1682496">
                <a:moveTo>
                  <a:pt x="0" y="0"/>
                </a:moveTo>
                <a:lnTo>
                  <a:pt x="219456" y="1682496"/>
                </a:lnTo>
                <a:lnTo>
                  <a:pt x="431596" y="87782"/>
                </a:lnTo>
              </a:path>
            </a:pathLst>
          </a:custGeom>
          <a:noFill/>
          <a:ln w="285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385457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lstStyle/>
          <a:p>
            <a:r>
              <a:rPr lang="en-US" altLang="en-US" dirty="0" smtClean="0"/>
              <a:t>Marine Acquisition</a:t>
            </a:r>
          </a:p>
        </p:txBody>
      </p:sp>
      <p:pic>
        <p:nvPicPr>
          <p:cNvPr id="18437" name="Picture 4" descr="6247scan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219200"/>
            <a:ext cx="752475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733071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33523</TotalTime>
  <Words>3568</Words>
  <Application>Microsoft Macintosh PowerPoint</Application>
  <PresentationFormat>On-screen Show (4:3)</PresentationFormat>
  <Paragraphs>473</Paragraphs>
  <Slides>46</Slides>
  <Notes>46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Default Design</vt:lpstr>
      <vt:lpstr>Photo Editor Photo</vt:lpstr>
      <vt:lpstr>Petroleum Geology &amp; Geophysics</vt:lpstr>
      <vt:lpstr>Introduction</vt:lpstr>
      <vt:lpstr>Introduction</vt:lpstr>
      <vt:lpstr>Time Sampling</vt:lpstr>
      <vt:lpstr>Producing the Signal</vt:lpstr>
      <vt:lpstr>Capturing Reflections</vt:lpstr>
      <vt:lpstr>Attenuating Noise</vt:lpstr>
      <vt:lpstr>Enhancing the Signal</vt:lpstr>
      <vt:lpstr>Marine Acquisition</vt:lpstr>
      <vt:lpstr>Marine Source</vt:lpstr>
      <vt:lpstr>Air Gun Arrays</vt:lpstr>
      <vt:lpstr>Receivers - Marine</vt:lpstr>
      <vt:lpstr>Marine Acquisition</vt:lpstr>
      <vt:lpstr>Marine Acquisition</vt:lpstr>
      <vt:lpstr>Marine Acquisition</vt:lpstr>
      <vt:lpstr>Marine Acquisition</vt:lpstr>
      <vt:lpstr>Marine Acquisition</vt:lpstr>
      <vt:lpstr>Marine Acquisition</vt:lpstr>
      <vt:lpstr>Marine Acquisition</vt:lpstr>
      <vt:lpstr>Marine Acquisition</vt:lpstr>
      <vt:lpstr>Marine Acquisition</vt:lpstr>
      <vt:lpstr>Marine Acquisition</vt:lpstr>
      <vt:lpstr>Marine Acquisition</vt:lpstr>
      <vt:lpstr>2D Marine Streamer Shot Record</vt:lpstr>
      <vt:lpstr>3D Marine Acquisition</vt:lpstr>
      <vt:lpstr>3D Marine Acquisition</vt:lpstr>
      <vt:lpstr>3D Marine Acquisition</vt:lpstr>
      <vt:lpstr>Land Acquisition</vt:lpstr>
      <vt:lpstr>Land Source – Option 1</vt:lpstr>
      <vt:lpstr>Land Source – Option 2</vt:lpstr>
      <vt:lpstr>Land Receivers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Land Shot Record</vt:lpstr>
      <vt:lpstr>3D Land Acquisition</vt:lpstr>
      <vt:lpstr>PowerPoint Presentation</vt:lpstr>
      <vt:lpstr>PowerPoint Presentation</vt:lpstr>
      <vt:lpstr>PowerPoint Presentation</vt:lpstr>
      <vt:lpstr>Acquisition “Footprint”</vt:lpstr>
      <vt:lpstr>Summary</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341</cp:revision>
  <cp:lastPrinted>2001-11-26T19:56:19Z</cp:lastPrinted>
  <dcterms:created xsi:type="dcterms:W3CDTF">2001-11-20T13:29:42Z</dcterms:created>
  <dcterms:modified xsi:type="dcterms:W3CDTF">2015-11-11T16:09:02Z</dcterms:modified>
</cp:coreProperties>
</file>